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24"/>
  </p:notesMasterIdLst>
  <p:handoutMasterIdLst>
    <p:handoutMasterId r:id="rId25"/>
  </p:handoutMasterIdLst>
  <p:sldIdLst>
    <p:sldId id="492" r:id="rId5"/>
    <p:sldId id="522" r:id="rId6"/>
    <p:sldId id="517" r:id="rId7"/>
    <p:sldId id="525" r:id="rId8"/>
    <p:sldId id="539" r:id="rId9"/>
    <p:sldId id="526" r:id="rId10"/>
    <p:sldId id="527" r:id="rId11"/>
    <p:sldId id="528" r:id="rId12"/>
    <p:sldId id="530" r:id="rId13"/>
    <p:sldId id="533" r:id="rId14"/>
    <p:sldId id="537" r:id="rId15"/>
    <p:sldId id="540" r:id="rId16"/>
    <p:sldId id="531" r:id="rId17"/>
    <p:sldId id="532" r:id="rId18"/>
    <p:sldId id="538" r:id="rId19"/>
    <p:sldId id="524" r:id="rId20"/>
    <p:sldId id="536" r:id="rId21"/>
    <p:sldId id="523" r:id="rId22"/>
    <p:sldId id="493" r:id="rId23"/>
  </p:sldIdLst>
  <p:sldSz cx="24377650" cy="13716000"/>
  <p:notesSz cx="6858000" cy="9144000"/>
  <p:defaultTex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6FB"/>
    <a:srgbClr val="E6FDFE"/>
    <a:srgbClr val="8A087A"/>
    <a:srgbClr val="7F7F7F"/>
    <a:srgbClr val="48086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autoAdjust="0"/>
    <p:restoredTop sz="88280"/>
  </p:normalViewPr>
  <p:slideViewPr>
    <p:cSldViewPr snapToGrid="0">
      <p:cViewPr>
        <p:scale>
          <a:sx n="33" d="100"/>
          <a:sy n="33" d="100"/>
        </p:scale>
        <p:origin x="2502" y="912"/>
      </p:cViewPr>
      <p:guideLst>
        <p:guide orient="horz" pos="4320"/>
        <p:guide pos="767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296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8AB22-22CD-416D-BD5F-7B3B170A7359}" type="doc">
      <dgm:prSet loTypeId="urn:microsoft.com/office/officeart/2005/8/layout/hProcess7" loCatId="list" qsTypeId="urn:microsoft.com/office/officeart/2005/8/quickstyle/simple1" qsCatId="simple" csTypeId="urn:microsoft.com/office/officeart/2005/8/colors/accent1_2" csCatId="accent1" phldr="1"/>
      <dgm:spPr/>
    </dgm:pt>
    <dgm:pt modelId="{E50EC1FC-301E-4E45-AFBE-0ACC1D7D714C}">
      <dgm:prSet phldrT="[Text]" custT="1"/>
      <dgm:spPr/>
      <dgm:t>
        <a:bodyPr/>
        <a:lstStyle/>
        <a:p>
          <a:pPr algn="r"/>
          <a:r>
            <a:rPr lang="en-US" sz="3600" b="1" dirty="0" smtClean="0">
              <a:solidFill>
                <a:schemeClr val="bg1"/>
              </a:solidFill>
              <a:latin typeface="+mn-lt"/>
            </a:rPr>
            <a:t>Content Engine</a:t>
          </a:r>
          <a:endParaRPr lang="en-IN" sz="3600" b="1" dirty="0">
            <a:solidFill>
              <a:schemeClr val="bg1"/>
            </a:solidFill>
            <a:latin typeface="+mn-lt"/>
          </a:endParaRPr>
        </a:p>
      </dgm:t>
    </dgm:pt>
    <dgm:pt modelId="{401B121E-5C51-415E-A619-B64521CF9E07}" type="parTrans" cxnId="{1ADF9FB1-9732-4B30-B906-D080E074DA90}">
      <dgm:prSet/>
      <dgm:spPr/>
      <dgm:t>
        <a:bodyPr/>
        <a:lstStyle/>
        <a:p>
          <a:endParaRPr lang="en-IN" sz="3200">
            <a:solidFill>
              <a:schemeClr val="bg1"/>
            </a:solidFill>
            <a:latin typeface="+mn-lt"/>
          </a:endParaRPr>
        </a:p>
      </dgm:t>
    </dgm:pt>
    <dgm:pt modelId="{B36B4280-85F8-4283-8353-84C98ABF31DB}" type="sibTrans" cxnId="{1ADF9FB1-9732-4B30-B906-D080E074DA90}">
      <dgm:prSet/>
      <dgm:spPr/>
      <dgm:t>
        <a:bodyPr/>
        <a:lstStyle/>
        <a:p>
          <a:endParaRPr lang="en-IN" sz="3200">
            <a:solidFill>
              <a:schemeClr val="bg1"/>
            </a:solidFill>
            <a:latin typeface="+mn-lt"/>
          </a:endParaRPr>
        </a:p>
      </dgm:t>
    </dgm:pt>
    <dgm:pt modelId="{DF6F7F76-CBD6-4E62-9587-258355D3EBED}">
      <dgm:prSet phldrT="[Text]" custT="1"/>
      <dgm:spPr/>
      <dgm:t>
        <a:bodyPr/>
        <a:lstStyle/>
        <a:p>
          <a:pPr algn="r"/>
          <a:r>
            <a:rPr lang="en-US" sz="3600" b="1" dirty="0" smtClean="0">
              <a:solidFill>
                <a:schemeClr val="bg1"/>
              </a:solidFill>
              <a:latin typeface="+mn-lt"/>
            </a:rPr>
            <a:t>Data Processing &amp; Reuse Strategy </a:t>
          </a:r>
          <a:endParaRPr lang="en-IN" sz="3600" b="1" dirty="0">
            <a:solidFill>
              <a:schemeClr val="bg1"/>
            </a:solidFill>
            <a:latin typeface="+mn-lt"/>
          </a:endParaRPr>
        </a:p>
      </dgm:t>
    </dgm:pt>
    <dgm:pt modelId="{1EFCBB67-31DC-471C-B69D-5173BBC9DB55}" type="parTrans" cxnId="{FC72DF75-034E-4CDF-8C7B-F51207757406}">
      <dgm:prSet/>
      <dgm:spPr/>
      <dgm:t>
        <a:bodyPr/>
        <a:lstStyle/>
        <a:p>
          <a:endParaRPr lang="en-IN" sz="3200">
            <a:solidFill>
              <a:schemeClr val="bg1"/>
            </a:solidFill>
            <a:latin typeface="+mn-lt"/>
          </a:endParaRPr>
        </a:p>
      </dgm:t>
    </dgm:pt>
    <dgm:pt modelId="{FFCC572D-E472-4227-8AE0-E6553FB2F837}" type="sibTrans" cxnId="{FC72DF75-034E-4CDF-8C7B-F51207757406}">
      <dgm:prSet/>
      <dgm:spPr/>
      <dgm:t>
        <a:bodyPr/>
        <a:lstStyle/>
        <a:p>
          <a:endParaRPr lang="en-IN" sz="3200">
            <a:solidFill>
              <a:schemeClr val="bg1"/>
            </a:solidFill>
            <a:latin typeface="+mn-lt"/>
          </a:endParaRPr>
        </a:p>
      </dgm:t>
    </dgm:pt>
    <dgm:pt modelId="{776BCF77-04A6-460A-A95E-30EE4BC1EF79}">
      <dgm:prSet phldrT="[Text]" custT="1"/>
      <dgm:spPr/>
      <dgm:t>
        <a:bodyPr/>
        <a:lstStyle/>
        <a:p>
          <a:pPr algn="l"/>
          <a:r>
            <a:rPr lang="en-US" sz="2800" b="1" dirty="0" smtClean="0">
              <a:solidFill>
                <a:srgbClr val="FFFF00"/>
              </a:solidFill>
              <a:effectLst>
                <a:outerShdw blurRad="38100" dist="38100" dir="2700000" algn="tl">
                  <a:srgbClr val="000000">
                    <a:alpha val="43137"/>
                  </a:srgbClr>
                </a:outerShdw>
              </a:effectLst>
              <a:latin typeface="+mn-lt"/>
            </a:rPr>
            <a:t>1 </a:t>
          </a:r>
          <a:r>
            <a:rPr lang="en-US" sz="2800" b="1" dirty="0" smtClean="0">
              <a:solidFill>
                <a:srgbClr val="FFFF00"/>
              </a:solidFill>
              <a:effectLst>
                <a:outerShdw blurRad="38100" dist="38100" dir="2700000" algn="tl">
                  <a:srgbClr val="000000">
                    <a:alpha val="43137"/>
                  </a:srgbClr>
                </a:outerShdw>
              </a:effectLst>
              <a:latin typeface="+mn-lt"/>
            </a:rPr>
            <a:t>–NLP medical entity extractor</a:t>
          </a:r>
          <a:endParaRPr lang="en-US" sz="2800" b="1" dirty="0" smtClean="0">
            <a:solidFill>
              <a:srgbClr val="FFFF00"/>
            </a:solidFill>
            <a:effectLst>
              <a:outerShdw blurRad="38100" dist="38100" dir="2700000" algn="tl">
                <a:srgbClr val="000000">
                  <a:alpha val="43137"/>
                </a:srgbClr>
              </a:outerShdw>
            </a:effectLst>
            <a:latin typeface="+mn-lt"/>
          </a:endParaRPr>
        </a:p>
        <a:p>
          <a:pPr algn="l"/>
          <a:r>
            <a:rPr lang="en-US" sz="2800" b="1" dirty="0" smtClean="0">
              <a:solidFill>
                <a:srgbClr val="FFFF00"/>
              </a:solidFill>
              <a:effectLst>
                <a:outerShdw blurRad="38100" dist="38100" dir="2700000" algn="tl">
                  <a:srgbClr val="000000">
                    <a:alpha val="43137"/>
                  </a:srgbClr>
                </a:outerShdw>
              </a:effectLst>
              <a:latin typeface="+mn-lt"/>
            </a:rPr>
            <a:t>2 – </a:t>
          </a:r>
          <a:r>
            <a:rPr lang="en-US" sz="2800" b="1" dirty="0" smtClean="0">
              <a:solidFill>
                <a:srgbClr val="FFFF00"/>
              </a:solidFill>
              <a:effectLst>
                <a:outerShdw blurRad="38100" dist="38100" dir="2700000" algn="tl">
                  <a:srgbClr val="000000">
                    <a:alpha val="43137"/>
                  </a:srgbClr>
                </a:outerShdw>
              </a:effectLst>
              <a:latin typeface="+mn-lt"/>
            </a:rPr>
            <a:t>Geo-located </a:t>
          </a:r>
          <a:r>
            <a:rPr lang="en-US" sz="2800" b="1" dirty="0" err="1" smtClean="0">
              <a:solidFill>
                <a:srgbClr val="FFFF00"/>
              </a:solidFill>
              <a:effectLst>
                <a:outerShdw blurRad="38100" dist="38100" dir="2700000" algn="tl">
                  <a:srgbClr val="000000">
                    <a:alpha val="43137"/>
                  </a:srgbClr>
                </a:outerShdw>
              </a:effectLst>
              <a:latin typeface="+mn-lt"/>
            </a:rPr>
            <a:t>Reddit</a:t>
          </a:r>
          <a:r>
            <a:rPr lang="en-US" sz="2800" b="1" dirty="0" smtClean="0">
              <a:solidFill>
                <a:srgbClr val="FFFF00"/>
              </a:solidFill>
              <a:effectLst>
                <a:outerShdw blurRad="38100" dist="38100" dir="2700000" algn="tl">
                  <a:srgbClr val="000000">
                    <a:alpha val="43137"/>
                  </a:srgbClr>
                </a:outerShdw>
              </a:effectLst>
              <a:latin typeface="+mn-lt"/>
            </a:rPr>
            <a:t> posts</a:t>
          </a:r>
        </a:p>
        <a:p>
          <a:pPr algn="l"/>
          <a:r>
            <a:rPr lang="en-US" sz="2800" b="1" dirty="0" smtClean="0">
              <a:solidFill>
                <a:srgbClr val="FFFF00"/>
              </a:solidFill>
              <a:effectLst>
                <a:outerShdw blurRad="38100" dist="38100" dir="2700000" algn="tl">
                  <a:srgbClr val="000000">
                    <a:alpha val="43137"/>
                  </a:srgbClr>
                </a:outerShdw>
              </a:effectLst>
              <a:latin typeface="+mn-lt"/>
            </a:rPr>
            <a:t>3- Medical conditions in social media</a:t>
          </a:r>
        </a:p>
        <a:p>
          <a:pPr algn="l"/>
          <a:r>
            <a:rPr lang="en-US" sz="2800" b="1" dirty="0" smtClean="0">
              <a:solidFill>
                <a:srgbClr val="FFFF00"/>
              </a:solidFill>
              <a:effectLst>
                <a:outerShdw blurRad="38100" dist="38100" dir="2700000" algn="tl">
                  <a:srgbClr val="000000">
                    <a:alpha val="43137"/>
                  </a:srgbClr>
                </a:outerShdw>
              </a:effectLst>
              <a:latin typeface="+mn-lt"/>
            </a:rPr>
            <a:t>4 </a:t>
          </a:r>
          <a:r>
            <a:rPr lang="en-US" sz="2800" b="1" dirty="0" smtClean="0">
              <a:solidFill>
                <a:srgbClr val="FFFF00"/>
              </a:solidFill>
              <a:effectLst>
                <a:outerShdw blurRad="38100" dist="38100" dir="2700000" algn="tl">
                  <a:srgbClr val="000000">
                    <a:alpha val="43137"/>
                  </a:srgbClr>
                </a:outerShdw>
              </a:effectLst>
              <a:latin typeface="+mn-lt"/>
            </a:rPr>
            <a:t>– </a:t>
          </a:r>
          <a:r>
            <a:rPr lang="en-US" sz="2800" b="1" dirty="0" smtClean="0">
              <a:solidFill>
                <a:srgbClr val="FFFF00"/>
              </a:solidFill>
              <a:effectLst>
                <a:outerShdw blurRad="38100" dist="38100" dir="2700000" algn="tl">
                  <a:srgbClr val="000000">
                    <a:alpha val="43137"/>
                  </a:srgbClr>
                </a:outerShdw>
              </a:effectLst>
              <a:latin typeface="+mn-lt"/>
            </a:rPr>
            <a:t>Clustering the networks of medical conditions</a:t>
          </a:r>
        </a:p>
        <a:p>
          <a:pPr algn="l"/>
          <a:r>
            <a:rPr lang="en-US" sz="2800" b="1" dirty="0" smtClean="0">
              <a:solidFill>
                <a:srgbClr val="FFFF00"/>
              </a:solidFill>
              <a:effectLst>
                <a:outerShdw blurRad="38100" dist="38100" dir="2700000" algn="tl">
                  <a:srgbClr val="000000">
                    <a:alpha val="43137"/>
                  </a:srgbClr>
                </a:outerShdw>
              </a:effectLst>
              <a:latin typeface="+mn-lt"/>
            </a:rPr>
            <a:t>5 </a:t>
          </a:r>
          <a:r>
            <a:rPr lang="en-US" sz="2800" b="1" dirty="0" smtClean="0">
              <a:solidFill>
                <a:srgbClr val="FFFF00"/>
              </a:solidFill>
              <a:effectLst>
                <a:outerShdw blurRad="38100" dist="38100" dir="2700000" algn="tl">
                  <a:srgbClr val="000000">
                    <a:alpha val="43137"/>
                  </a:srgbClr>
                </a:outerShdw>
              </a:effectLst>
              <a:latin typeface="+mn-lt"/>
            </a:rPr>
            <a:t>– Set Composition (Rule grouping and precedence</a:t>
          </a:r>
          <a:r>
            <a:rPr lang="en-US" sz="2800" b="1" dirty="0" smtClean="0">
              <a:solidFill>
                <a:srgbClr val="FFFF00"/>
              </a:solidFill>
              <a:effectLst>
                <a:outerShdw blurRad="38100" dist="38100" dir="2700000" algn="tl">
                  <a:srgbClr val="000000">
                    <a:alpha val="43137"/>
                  </a:srgbClr>
                </a:outerShdw>
              </a:effectLst>
              <a:latin typeface="+mn-lt"/>
            </a:rPr>
            <a:t>)</a:t>
          </a:r>
        </a:p>
        <a:p>
          <a:pPr algn="l"/>
          <a:r>
            <a:rPr lang="en-US" sz="2800" b="1" dirty="0" smtClean="0">
              <a:solidFill>
                <a:srgbClr val="FFFF00"/>
              </a:solidFill>
              <a:effectLst>
                <a:outerShdw blurRad="38100" dist="38100" dir="2700000" algn="tl">
                  <a:srgbClr val="000000">
                    <a:alpha val="43137"/>
                  </a:srgbClr>
                </a:outerShdw>
              </a:effectLst>
              <a:latin typeface="+mn-lt"/>
            </a:rPr>
            <a:t>6- Taxonomy of medical conditions from </a:t>
          </a:r>
          <a:r>
            <a:rPr lang="en-US" sz="2800" b="1" dirty="0" err="1" smtClean="0">
              <a:solidFill>
                <a:srgbClr val="FFFF00"/>
              </a:solidFill>
              <a:effectLst>
                <a:outerShdw blurRad="38100" dist="38100" dir="2700000" algn="tl">
                  <a:srgbClr val="000000">
                    <a:alpha val="43137"/>
                  </a:srgbClr>
                </a:outerShdw>
              </a:effectLst>
              <a:latin typeface="+mn-lt"/>
            </a:rPr>
            <a:t>Reddit</a:t>
          </a:r>
          <a:endParaRPr lang="en-US" sz="1600" b="1" dirty="0" smtClean="0">
            <a:solidFill>
              <a:srgbClr val="FFFF00"/>
            </a:solidFill>
            <a:effectLst>
              <a:outerShdw blurRad="38100" dist="38100" dir="2700000" algn="tl">
                <a:srgbClr val="000000">
                  <a:alpha val="43137"/>
                </a:srgbClr>
              </a:outerShdw>
            </a:effectLst>
            <a:latin typeface="+mn-lt"/>
          </a:endParaRPr>
        </a:p>
        <a:p>
          <a:pPr algn="l"/>
          <a:r>
            <a:rPr lang="en-US" sz="2000" dirty="0" smtClean="0"/>
            <a:t>This is arranged in two levels, with some examples of individual  conditions. The names of the level-1 and level-2 categories were assigned by the authors after manual inspection. We can  manually arrange the top-level categories into six coherent themes. (B) A selection of the most frequent conditions that belong  to multiple categories. (C) The list of top-level categories from International Classification of Diseases (ICD-11) by the World  Health </a:t>
          </a:r>
          <a:r>
            <a:rPr lang="en-US" sz="2000" dirty="0" err="1" smtClean="0"/>
            <a:t>Organisation</a:t>
          </a:r>
          <a:r>
            <a:rPr lang="en-US" sz="2000" dirty="0" smtClean="0"/>
            <a:t> (WHO).</a:t>
          </a:r>
          <a:endParaRPr lang="en-US" sz="2000" dirty="0">
            <a:solidFill>
              <a:schemeClr val="bg1"/>
            </a:solidFill>
            <a:latin typeface="+mn-lt"/>
          </a:endParaRPr>
        </a:p>
      </dgm:t>
    </dgm:pt>
    <dgm:pt modelId="{12CF5A6A-37E3-45FA-BA46-74A9FAC049CA}" type="parTrans" cxnId="{98577649-4777-47C3-8981-486808CBA61D}">
      <dgm:prSet/>
      <dgm:spPr/>
      <dgm:t>
        <a:bodyPr/>
        <a:lstStyle/>
        <a:p>
          <a:endParaRPr lang="en-IN" sz="3200">
            <a:solidFill>
              <a:schemeClr val="bg1"/>
            </a:solidFill>
            <a:latin typeface="+mn-lt"/>
          </a:endParaRPr>
        </a:p>
      </dgm:t>
    </dgm:pt>
    <dgm:pt modelId="{C5EF8B65-37B8-4845-B143-238D017D6F52}" type="sibTrans" cxnId="{98577649-4777-47C3-8981-486808CBA61D}">
      <dgm:prSet/>
      <dgm:spPr/>
      <dgm:t>
        <a:bodyPr/>
        <a:lstStyle/>
        <a:p>
          <a:endParaRPr lang="en-IN" sz="3200">
            <a:solidFill>
              <a:schemeClr val="bg1"/>
            </a:solidFill>
            <a:latin typeface="+mn-lt"/>
          </a:endParaRPr>
        </a:p>
      </dgm:t>
    </dgm:pt>
    <dgm:pt modelId="{1A122475-210A-49A6-B941-81D7BF1C1143}">
      <dgm:prSet phldrT="[Text]" custT="1"/>
      <dgm:spPr/>
      <dgm:t>
        <a:bodyPr/>
        <a:lstStyle/>
        <a:p>
          <a:pPr algn="r"/>
          <a:r>
            <a:rPr lang="en-US" sz="3600" b="1" dirty="0" smtClean="0">
              <a:solidFill>
                <a:schemeClr val="bg1"/>
              </a:solidFill>
              <a:latin typeface="+mn-lt"/>
            </a:rPr>
            <a:t>Machine Learning Models </a:t>
          </a:r>
          <a:endParaRPr lang="en-US" sz="3600" b="1" dirty="0">
            <a:solidFill>
              <a:schemeClr val="bg1"/>
            </a:solidFill>
            <a:latin typeface="+mn-lt"/>
          </a:endParaRPr>
        </a:p>
      </dgm:t>
    </dgm:pt>
    <dgm:pt modelId="{7140EA7B-18BE-4AF7-9015-ED5DF465B4F7}" type="parTrans" cxnId="{C58EBB3E-45F0-4843-8AC3-9A0E418DC79C}">
      <dgm:prSet/>
      <dgm:spPr/>
      <dgm:t>
        <a:bodyPr/>
        <a:lstStyle/>
        <a:p>
          <a:endParaRPr lang="en-IN" sz="3200">
            <a:solidFill>
              <a:schemeClr val="bg1"/>
            </a:solidFill>
            <a:latin typeface="+mn-lt"/>
          </a:endParaRPr>
        </a:p>
      </dgm:t>
    </dgm:pt>
    <dgm:pt modelId="{CCC2C9B5-E45E-449A-B724-C1B7FDBC708B}" type="sibTrans" cxnId="{C58EBB3E-45F0-4843-8AC3-9A0E418DC79C}">
      <dgm:prSet/>
      <dgm:spPr/>
      <dgm:t>
        <a:bodyPr/>
        <a:lstStyle/>
        <a:p>
          <a:endParaRPr lang="en-IN" sz="3200">
            <a:solidFill>
              <a:schemeClr val="bg1"/>
            </a:solidFill>
            <a:latin typeface="+mn-lt"/>
          </a:endParaRPr>
        </a:p>
      </dgm:t>
    </dgm:pt>
    <dgm:pt modelId="{A79965C4-8FE2-432F-98E8-FE851E14C7B8}">
      <dgm:prSet phldrT="[Text]" custT="1"/>
      <dgm:spPr/>
      <dgm:t>
        <a:bodyPr/>
        <a:lstStyle/>
        <a:p>
          <a:pPr marL="457200" indent="-457200" algn="l">
            <a:buFont typeface="Wingdings" pitchFamily="2" charset="2"/>
            <a:buChar char="v"/>
          </a:pPr>
          <a:r>
            <a:rPr lang="en-US" sz="2400" dirty="0" smtClean="0">
              <a:solidFill>
                <a:schemeClr val="bg1"/>
              </a:solidFill>
              <a:latin typeface="+mn-lt"/>
            </a:rPr>
            <a:t>Extract nouns using Python Natural Language Toolkit (NLTK) package.</a:t>
          </a:r>
        </a:p>
        <a:p>
          <a:pPr marL="457200" indent="-457200" algn="l">
            <a:buFont typeface="Wingdings" pitchFamily="2" charset="2"/>
            <a:buChar char="v"/>
          </a:pPr>
          <a:r>
            <a:rPr lang="en-US" sz="2400" dirty="0" smtClean="0">
              <a:solidFill>
                <a:schemeClr val="bg1"/>
              </a:solidFill>
              <a:latin typeface="+mn-lt"/>
            </a:rPr>
            <a:t> Use Latent </a:t>
          </a:r>
          <a:r>
            <a:rPr lang="en-US" sz="2400" dirty="0" err="1" smtClean="0">
              <a:solidFill>
                <a:schemeClr val="bg1"/>
              </a:solidFill>
              <a:latin typeface="+mn-lt"/>
            </a:rPr>
            <a:t>Dirichlet</a:t>
          </a:r>
          <a:r>
            <a:rPr lang="en-US" sz="2400" dirty="0" smtClean="0">
              <a:solidFill>
                <a:schemeClr val="bg1"/>
              </a:solidFill>
              <a:latin typeface="+mn-lt"/>
            </a:rPr>
            <a:t> Allocation (LDA) for the time period of our interests</a:t>
          </a:r>
        </a:p>
        <a:p>
          <a:pPr marL="457200" indent="-457200" algn="l">
            <a:buFont typeface="Wingdings" pitchFamily="2" charset="2"/>
            <a:buChar char="v"/>
          </a:pPr>
          <a:r>
            <a:rPr lang="en-US" sz="2400" dirty="0" smtClean="0">
              <a:solidFill>
                <a:schemeClr val="bg1"/>
              </a:solidFill>
              <a:latin typeface="+mn-lt"/>
            </a:rPr>
            <a:t>LSTM: </a:t>
          </a:r>
          <a:r>
            <a:rPr lang="en-US" sz="2400" b="1" i="0" dirty="0" smtClean="0"/>
            <a:t>Long Short Term Memory</a:t>
          </a:r>
          <a:r>
            <a:rPr lang="en-US" sz="2400" b="0" i="0" dirty="0" smtClean="0"/>
            <a:t> networks – usually just called “LSTMs” – are a special kind of RNN, capable of learning long-term dependencies.</a:t>
          </a:r>
          <a:endParaRPr lang="en-US" sz="2400" dirty="0">
            <a:solidFill>
              <a:schemeClr val="bg1"/>
            </a:solidFill>
            <a:latin typeface="+mn-lt"/>
          </a:endParaRPr>
        </a:p>
      </dgm:t>
    </dgm:pt>
    <dgm:pt modelId="{878B0EF3-DAF6-4B7B-90F1-BE29BF854B4C}" type="parTrans" cxnId="{DF0E340A-42E9-4FB6-AA5C-F49A75C1F9DE}">
      <dgm:prSet/>
      <dgm:spPr/>
      <dgm:t>
        <a:bodyPr/>
        <a:lstStyle/>
        <a:p>
          <a:endParaRPr lang="en-IN" sz="3200">
            <a:solidFill>
              <a:schemeClr val="bg1"/>
            </a:solidFill>
            <a:latin typeface="+mn-lt"/>
          </a:endParaRPr>
        </a:p>
      </dgm:t>
    </dgm:pt>
    <dgm:pt modelId="{2B5B0620-7D61-4C10-8833-DAFAD2CF1A8E}" type="sibTrans" cxnId="{DF0E340A-42E9-4FB6-AA5C-F49A75C1F9DE}">
      <dgm:prSet/>
      <dgm:spPr/>
      <dgm:t>
        <a:bodyPr/>
        <a:lstStyle/>
        <a:p>
          <a:endParaRPr lang="en-IN" sz="3200">
            <a:solidFill>
              <a:schemeClr val="bg1"/>
            </a:solidFill>
            <a:latin typeface="+mn-lt"/>
          </a:endParaRPr>
        </a:p>
      </dgm:t>
    </dgm:pt>
    <dgm:pt modelId="{05971CC9-A049-468B-8DCC-36CA378BE253}">
      <dgm:prSet phldrT="[Text]" custT="1"/>
      <dgm:spPr/>
      <dgm:t>
        <a:bodyPr/>
        <a:lstStyle/>
        <a:p>
          <a:pPr algn="l">
            <a:buFont typeface="Wingdings" pitchFamily="2" charset="2"/>
            <a:buNone/>
          </a:pPr>
          <a:endParaRPr lang="en-US" sz="2400" b="1" dirty="0">
            <a:solidFill>
              <a:schemeClr val="bg1"/>
            </a:solidFill>
            <a:effectLst>
              <a:outerShdw blurRad="38100" dist="38100" dir="2700000" algn="tl">
                <a:srgbClr val="000000">
                  <a:alpha val="43137"/>
                </a:srgbClr>
              </a:outerShdw>
            </a:effectLst>
            <a:latin typeface="+mn-lt"/>
          </a:endParaRPr>
        </a:p>
        <a:p>
          <a:pPr algn="l">
            <a:buFont typeface="Wingdings" pitchFamily="2" charset="2"/>
            <a:buChar char="v"/>
          </a:pPr>
          <a:r>
            <a:rPr lang="en-US" sz="2400" dirty="0" smtClean="0">
              <a:solidFill>
                <a:schemeClr val="bg1"/>
              </a:solidFill>
              <a:latin typeface="+mn-lt"/>
            </a:rPr>
            <a:t>We need to develop a Natural Language Processing (NLP) algorithm to extract mentions of medical conditions from text, trained it on a </a:t>
          </a:r>
          <a:r>
            <a:rPr lang="en-US" sz="2400" dirty="0" err="1" smtClean="0">
              <a:solidFill>
                <a:schemeClr val="bg1"/>
              </a:solidFill>
              <a:latin typeface="+mn-lt"/>
            </a:rPr>
            <a:t>reddit</a:t>
          </a:r>
          <a:r>
            <a:rPr lang="en-US" sz="2400" dirty="0" smtClean="0">
              <a:solidFill>
                <a:schemeClr val="bg1"/>
              </a:solidFill>
              <a:latin typeface="+mn-lt"/>
            </a:rPr>
            <a:t> app dataset that we labeled through crowdsourcing, and apply it on geo-referenced </a:t>
          </a:r>
          <a:r>
            <a:rPr lang="en-US" sz="2400" dirty="0" err="1" smtClean="0">
              <a:solidFill>
                <a:schemeClr val="bg1"/>
              </a:solidFill>
              <a:latin typeface="+mn-lt"/>
            </a:rPr>
            <a:t>Reddit</a:t>
          </a:r>
          <a:r>
            <a:rPr lang="en-US" sz="2400" dirty="0" smtClean="0">
              <a:solidFill>
                <a:schemeClr val="bg1"/>
              </a:solidFill>
              <a:latin typeface="+mn-lt"/>
            </a:rPr>
            <a:t> at scale </a:t>
          </a:r>
          <a:endParaRPr lang="en-US" sz="2800" dirty="0">
            <a:solidFill>
              <a:schemeClr val="bg1"/>
            </a:solidFill>
            <a:latin typeface="+mn-lt"/>
          </a:endParaRPr>
        </a:p>
      </dgm:t>
    </dgm:pt>
    <dgm:pt modelId="{A71568F3-F327-4512-A526-3C778D41A051}" type="sibTrans" cxnId="{F146DBD3-A34C-43D9-9684-2F48630CA610}">
      <dgm:prSet/>
      <dgm:spPr/>
      <dgm:t>
        <a:bodyPr/>
        <a:lstStyle/>
        <a:p>
          <a:endParaRPr lang="en-IN" sz="3200">
            <a:solidFill>
              <a:schemeClr val="bg1"/>
            </a:solidFill>
            <a:latin typeface="+mn-lt"/>
          </a:endParaRPr>
        </a:p>
      </dgm:t>
    </dgm:pt>
    <dgm:pt modelId="{DE633903-B634-4861-BB88-C5FCDADEDC7A}" type="parTrans" cxnId="{F146DBD3-A34C-43D9-9684-2F48630CA610}">
      <dgm:prSet/>
      <dgm:spPr/>
      <dgm:t>
        <a:bodyPr/>
        <a:lstStyle/>
        <a:p>
          <a:endParaRPr lang="en-IN" sz="3200">
            <a:solidFill>
              <a:schemeClr val="bg1"/>
            </a:solidFill>
            <a:latin typeface="+mn-lt"/>
          </a:endParaRPr>
        </a:p>
      </dgm:t>
    </dgm:pt>
    <dgm:pt modelId="{329BB212-388B-48DC-8EED-AD5037124F81}">
      <dgm:prSet custT="1"/>
      <dgm:spPr/>
      <dgm:t>
        <a:bodyPr/>
        <a:lstStyle/>
        <a:p>
          <a:r>
            <a:rPr lang="en-US" sz="2000" dirty="0" smtClean="0"/>
            <a:t>.</a:t>
          </a:r>
          <a:endParaRPr lang="en-US" sz="2000" dirty="0"/>
        </a:p>
      </dgm:t>
    </dgm:pt>
    <dgm:pt modelId="{382E2E17-D5CC-47CD-939B-6E5670AEC8F8}" type="parTrans" cxnId="{43DDBE4E-1950-4D4B-9564-962FF82E7536}">
      <dgm:prSet/>
      <dgm:spPr/>
      <dgm:t>
        <a:bodyPr/>
        <a:lstStyle/>
        <a:p>
          <a:endParaRPr lang="en-US"/>
        </a:p>
      </dgm:t>
    </dgm:pt>
    <dgm:pt modelId="{64F4CB11-BFFC-46EA-9434-652B788F4C7E}" type="sibTrans" cxnId="{43DDBE4E-1950-4D4B-9564-962FF82E7536}">
      <dgm:prSet/>
      <dgm:spPr/>
      <dgm:t>
        <a:bodyPr/>
        <a:lstStyle/>
        <a:p>
          <a:endParaRPr lang="en-US"/>
        </a:p>
      </dgm:t>
    </dgm:pt>
    <dgm:pt modelId="{1CF9734A-E781-4E51-9255-29D9BBC2E18F}" type="pres">
      <dgm:prSet presAssocID="{4C28AB22-22CD-416D-BD5F-7B3B170A7359}" presName="Name0" presStyleCnt="0">
        <dgm:presLayoutVars>
          <dgm:dir/>
          <dgm:animLvl val="lvl"/>
          <dgm:resizeHandles val="exact"/>
        </dgm:presLayoutVars>
      </dgm:prSet>
      <dgm:spPr/>
    </dgm:pt>
    <dgm:pt modelId="{798793FA-4F62-49EB-9A54-BAD5379DF58B}" type="pres">
      <dgm:prSet presAssocID="{E50EC1FC-301E-4E45-AFBE-0ACC1D7D714C}" presName="compositeNode" presStyleCnt="0">
        <dgm:presLayoutVars>
          <dgm:bulletEnabled val="1"/>
        </dgm:presLayoutVars>
      </dgm:prSet>
      <dgm:spPr/>
    </dgm:pt>
    <dgm:pt modelId="{AF56378C-48F1-46A0-A0F3-68DDE9D0CFD1}" type="pres">
      <dgm:prSet presAssocID="{E50EC1FC-301E-4E45-AFBE-0ACC1D7D714C}" presName="bgRect" presStyleLbl="node1" presStyleIdx="0" presStyleCnt="3" custScaleX="177882" custScaleY="202579" custLinFactNeighborX="592" custLinFactNeighborY="-312"/>
      <dgm:spPr>
        <a:prstGeom prst="rect">
          <a:avLst/>
        </a:prstGeom>
      </dgm:spPr>
      <dgm:t>
        <a:bodyPr/>
        <a:lstStyle/>
        <a:p>
          <a:endParaRPr lang="en-US"/>
        </a:p>
      </dgm:t>
    </dgm:pt>
    <dgm:pt modelId="{20EA8B8D-0C74-47D8-B2A7-8658DE2E40B6}" type="pres">
      <dgm:prSet presAssocID="{E50EC1FC-301E-4E45-AFBE-0ACC1D7D714C}" presName="parentNode" presStyleLbl="node1" presStyleIdx="0" presStyleCnt="3">
        <dgm:presLayoutVars>
          <dgm:chMax val="0"/>
          <dgm:bulletEnabled val="1"/>
        </dgm:presLayoutVars>
      </dgm:prSet>
      <dgm:spPr/>
      <dgm:t>
        <a:bodyPr/>
        <a:lstStyle/>
        <a:p>
          <a:endParaRPr lang="en-US"/>
        </a:p>
      </dgm:t>
    </dgm:pt>
    <dgm:pt modelId="{1D999204-8337-4962-8A08-AADC75C2C287}" type="pres">
      <dgm:prSet presAssocID="{E50EC1FC-301E-4E45-AFBE-0ACC1D7D714C}" presName="childNode" presStyleLbl="node1" presStyleIdx="0" presStyleCnt="3">
        <dgm:presLayoutVars>
          <dgm:bulletEnabled val="1"/>
        </dgm:presLayoutVars>
      </dgm:prSet>
      <dgm:spPr/>
      <dgm:t>
        <a:bodyPr/>
        <a:lstStyle/>
        <a:p>
          <a:endParaRPr lang="en-US"/>
        </a:p>
      </dgm:t>
    </dgm:pt>
    <dgm:pt modelId="{F286F245-56C4-4B07-8D41-0D92AC845A12}" type="pres">
      <dgm:prSet presAssocID="{B36B4280-85F8-4283-8353-84C98ABF31DB}" presName="hSp" presStyleCnt="0"/>
      <dgm:spPr/>
    </dgm:pt>
    <dgm:pt modelId="{F6596922-32E4-4473-B42C-3302D114C4F2}" type="pres">
      <dgm:prSet presAssocID="{B36B4280-85F8-4283-8353-84C98ABF31DB}" presName="vProcSp" presStyleCnt="0"/>
      <dgm:spPr/>
    </dgm:pt>
    <dgm:pt modelId="{DBB7DE7D-4197-4FDB-9A02-7CFE3AFE5BB4}" type="pres">
      <dgm:prSet presAssocID="{B36B4280-85F8-4283-8353-84C98ABF31DB}" presName="vSp1" presStyleCnt="0"/>
      <dgm:spPr/>
    </dgm:pt>
    <dgm:pt modelId="{FC56DB1B-4267-47EC-AE40-5DB90BDAABFB}" type="pres">
      <dgm:prSet presAssocID="{B36B4280-85F8-4283-8353-84C98ABF31DB}" presName="simulatedConn" presStyleLbl="solidFgAcc1" presStyleIdx="0" presStyleCnt="2"/>
      <dgm:spPr/>
    </dgm:pt>
    <dgm:pt modelId="{F4BD7656-157C-496D-9C39-30157E338FC8}" type="pres">
      <dgm:prSet presAssocID="{B36B4280-85F8-4283-8353-84C98ABF31DB}" presName="vSp2" presStyleCnt="0"/>
      <dgm:spPr/>
    </dgm:pt>
    <dgm:pt modelId="{A55A7CB1-C160-44B8-8970-855D13B71941}" type="pres">
      <dgm:prSet presAssocID="{B36B4280-85F8-4283-8353-84C98ABF31DB}" presName="sibTrans" presStyleCnt="0"/>
      <dgm:spPr/>
    </dgm:pt>
    <dgm:pt modelId="{662CCFBB-5C11-4279-987E-C3BB8072CC2F}" type="pres">
      <dgm:prSet presAssocID="{DF6F7F76-CBD6-4E62-9587-258355D3EBED}" presName="compositeNode" presStyleCnt="0">
        <dgm:presLayoutVars>
          <dgm:bulletEnabled val="1"/>
        </dgm:presLayoutVars>
      </dgm:prSet>
      <dgm:spPr/>
    </dgm:pt>
    <dgm:pt modelId="{29D216FA-E48E-47E6-94AF-780D6649D1FD}" type="pres">
      <dgm:prSet presAssocID="{DF6F7F76-CBD6-4E62-9587-258355D3EBED}" presName="bgRect" presStyleLbl="node1" presStyleIdx="1" presStyleCnt="3" custScaleX="250578" custScaleY="203471" custLinFactNeighborX="39"/>
      <dgm:spPr>
        <a:prstGeom prst="rect">
          <a:avLst/>
        </a:prstGeom>
      </dgm:spPr>
      <dgm:t>
        <a:bodyPr/>
        <a:lstStyle/>
        <a:p>
          <a:endParaRPr lang="en-US"/>
        </a:p>
      </dgm:t>
    </dgm:pt>
    <dgm:pt modelId="{41724817-430D-4B04-BC9C-F09A70B0881B}" type="pres">
      <dgm:prSet presAssocID="{DF6F7F76-CBD6-4E62-9587-258355D3EBED}" presName="parentNode" presStyleLbl="node1" presStyleIdx="1" presStyleCnt="3">
        <dgm:presLayoutVars>
          <dgm:chMax val="0"/>
          <dgm:bulletEnabled val="1"/>
        </dgm:presLayoutVars>
      </dgm:prSet>
      <dgm:spPr/>
      <dgm:t>
        <a:bodyPr/>
        <a:lstStyle/>
        <a:p>
          <a:endParaRPr lang="en-US"/>
        </a:p>
      </dgm:t>
    </dgm:pt>
    <dgm:pt modelId="{25295572-8B2E-44FF-BA72-1A5E71DE8841}" type="pres">
      <dgm:prSet presAssocID="{DF6F7F76-CBD6-4E62-9587-258355D3EBED}" presName="childNode" presStyleLbl="node1" presStyleIdx="1" presStyleCnt="3">
        <dgm:presLayoutVars>
          <dgm:bulletEnabled val="1"/>
        </dgm:presLayoutVars>
      </dgm:prSet>
      <dgm:spPr/>
      <dgm:t>
        <a:bodyPr/>
        <a:lstStyle/>
        <a:p>
          <a:endParaRPr lang="en-US"/>
        </a:p>
      </dgm:t>
    </dgm:pt>
    <dgm:pt modelId="{19C6663D-8F9A-4D67-AC86-3F1BF625681C}" type="pres">
      <dgm:prSet presAssocID="{FFCC572D-E472-4227-8AE0-E6553FB2F837}" presName="hSp" presStyleCnt="0"/>
      <dgm:spPr/>
    </dgm:pt>
    <dgm:pt modelId="{969B8490-EC01-42F6-AD77-195CD7FDDA65}" type="pres">
      <dgm:prSet presAssocID="{FFCC572D-E472-4227-8AE0-E6553FB2F837}" presName="vProcSp" presStyleCnt="0"/>
      <dgm:spPr/>
    </dgm:pt>
    <dgm:pt modelId="{F57DCAC1-38B1-4DDE-9DAE-F6CC213787E7}" type="pres">
      <dgm:prSet presAssocID="{FFCC572D-E472-4227-8AE0-E6553FB2F837}" presName="vSp1" presStyleCnt="0"/>
      <dgm:spPr/>
    </dgm:pt>
    <dgm:pt modelId="{CE679F04-6761-437A-9E5B-82EBE8AD5629}" type="pres">
      <dgm:prSet presAssocID="{FFCC572D-E472-4227-8AE0-E6553FB2F837}" presName="simulatedConn" presStyleLbl="solidFgAcc1" presStyleIdx="1" presStyleCnt="2"/>
      <dgm:spPr/>
    </dgm:pt>
    <dgm:pt modelId="{D528A541-FC48-447B-B802-20B82658A833}" type="pres">
      <dgm:prSet presAssocID="{FFCC572D-E472-4227-8AE0-E6553FB2F837}" presName="vSp2" presStyleCnt="0"/>
      <dgm:spPr/>
    </dgm:pt>
    <dgm:pt modelId="{42B0A9FD-546A-4EEC-88C3-EEBF8ED3BF49}" type="pres">
      <dgm:prSet presAssocID="{FFCC572D-E472-4227-8AE0-E6553FB2F837}" presName="sibTrans" presStyleCnt="0"/>
      <dgm:spPr/>
    </dgm:pt>
    <dgm:pt modelId="{158C146F-CC8B-496C-BC81-EF2BF12A2FC5}" type="pres">
      <dgm:prSet presAssocID="{1A122475-210A-49A6-B941-81D7BF1C1143}" presName="compositeNode" presStyleCnt="0">
        <dgm:presLayoutVars>
          <dgm:bulletEnabled val="1"/>
        </dgm:presLayoutVars>
      </dgm:prSet>
      <dgm:spPr/>
    </dgm:pt>
    <dgm:pt modelId="{27A24126-FC71-413E-A2B9-A09C11D4DD0E}" type="pres">
      <dgm:prSet presAssocID="{1A122475-210A-49A6-B941-81D7BF1C1143}" presName="bgRect" presStyleLbl="node1" presStyleIdx="2" presStyleCnt="3" custScaleX="169542" custScaleY="203471" custLinFactNeighborX="-1484" custLinFactNeighborY="-502"/>
      <dgm:spPr>
        <a:prstGeom prst="rect">
          <a:avLst/>
        </a:prstGeom>
      </dgm:spPr>
      <dgm:t>
        <a:bodyPr/>
        <a:lstStyle/>
        <a:p>
          <a:endParaRPr lang="en-US"/>
        </a:p>
      </dgm:t>
    </dgm:pt>
    <dgm:pt modelId="{9D933112-9B8D-44B4-B076-E5D8D3412F4F}" type="pres">
      <dgm:prSet presAssocID="{1A122475-210A-49A6-B941-81D7BF1C1143}" presName="parentNode" presStyleLbl="node1" presStyleIdx="2" presStyleCnt="3">
        <dgm:presLayoutVars>
          <dgm:chMax val="0"/>
          <dgm:bulletEnabled val="1"/>
        </dgm:presLayoutVars>
      </dgm:prSet>
      <dgm:spPr/>
      <dgm:t>
        <a:bodyPr/>
        <a:lstStyle/>
        <a:p>
          <a:endParaRPr lang="en-US"/>
        </a:p>
      </dgm:t>
    </dgm:pt>
    <dgm:pt modelId="{D102A61C-0010-4671-9D14-4990C1E12B94}" type="pres">
      <dgm:prSet presAssocID="{1A122475-210A-49A6-B941-81D7BF1C1143}" presName="childNode" presStyleLbl="node1" presStyleIdx="2" presStyleCnt="3">
        <dgm:presLayoutVars>
          <dgm:bulletEnabled val="1"/>
        </dgm:presLayoutVars>
      </dgm:prSet>
      <dgm:spPr/>
      <dgm:t>
        <a:bodyPr/>
        <a:lstStyle/>
        <a:p>
          <a:endParaRPr lang="en-US"/>
        </a:p>
      </dgm:t>
    </dgm:pt>
  </dgm:ptLst>
  <dgm:cxnLst>
    <dgm:cxn modelId="{F3094138-CAEE-4BF4-BF28-F1E6D2B9CA6D}" type="presOf" srcId="{DF6F7F76-CBD6-4E62-9587-258355D3EBED}" destId="{29D216FA-E48E-47E6-94AF-780D6649D1FD}" srcOrd="0" destOrd="0" presId="urn:microsoft.com/office/officeart/2005/8/layout/hProcess7"/>
    <dgm:cxn modelId="{C58EBB3E-45F0-4843-8AC3-9A0E418DC79C}" srcId="{4C28AB22-22CD-416D-BD5F-7B3B170A7359}" destId="{1A122475-210A-49A6-B941-81D7BF1C1143}" srcOrd="2" destOrd="0" parTransId="{7140EA7B-18BE-4AF7-9015-ED5DF465B4F7}" sibTransId="{CCC2C9B5-E45E-449A-B724-C1B7FDBC708B}"/>
    <dgm:cxn modelId="{920C93A1-4803-416A-AFC8-68A23522BCB7}" type="presOf" srcId="{05971CC9-A049-468B-8DCC-36CA378BE253}" destId="{1D999204-8337-4962-8A08-AADC75C2C287}" srcOrd="0" destOrd="0" presId="urn:microsoft.com/office/officeart/2005/8/layout/hProcess7"/>
    <dgm:cxn modelId="{AD18217F-1971-4BFA-984C-1228A240991F}" type="presOf" srcId="{E50EC1FC-301E-4E45-AFBE-0ACC1D7D714C}" destId="{20EA8B8D-0C74-47D8-B2A7-8658DE2E40B6}" srcOrd="1" destOrd="0" presId="urn:microsoft.com/office/officeart/2005/8/layout/hProcess7"/>
    <dgm:cxn modelId="{2D2AF3B3-8EF8-4A7A-B56E-CB15FBBE127E}" type="presOf" srcId="{DF6F7F76-CBD6-4E62-9587-258355D3EBED}" destId="{41724817-430D-4B04-BC9C-F09A70B0881B}" srcOrd="1" destOrd="0" presId="urn:microsoft.com/office/officeart/2005/8/layout/hProcess7"/>
    <dgm:cxn modelId="{43DDBE4E-1950-4D4B-9564-962FF82E7536}" srcId="{DF6F7F76-CBD6-4E62-9587-258355D3EBED}" destId="{329BB212-388B-48DC-8EED-AD5037124F81}" srcOrd="1" destOrd="0" parTransId="{382E2E17-D5CC-47CD-939B-6E5670AEC8F8}" sibTransId="{64F4CB11-BFFC-46EA-9434-652B788F4C7E}"/>
    <dgm:cxn modelId="{837368F6-E730-4219-ADAB-F5FFD07B2C86}" type="presOf" srcId="{A79965C4-8FE2-432F-98E8-FE851E14C7B8}" destId="{D102A61C-0010-4671-9D14-4990C1E12B94}" srcOrd="0" destOrd="0" presId="urn:microsoft.com/office/officeart/2005/8/layout/hProcess7"/>
    <dgm:cxn modelId="{98577649-4777-47C3-8981-486808CBA61D}" srcId="{DF6F7F76-CBD6-4E62-9587-258355D3EBED}" destId="{776BCF77-04A6-460A-A95E-30EE4BC1EF79}" srcOrd="0" destOrd="0" parTransId="{12CF5A6A-37E3-45FA-BA46-74A9FAC049CA}" sibTransId="{C5EF8B65-37B8-4845-B143-238D017D6F52}"/>
    <dgm:cxn modelId="{FC72DF75-034E-4CDF-8C7B-F51207757406}" srcId="{4C28AB22-22CD-416D-BD5F-7B3B170A7359}" destId="{DF6F7F76-CBD6-4E62-9587-258355D3EBED}" srcOrd="1" destOrd="0" parTransId="{1EFCBB67-31DC-471C-B69D-5173BBC9DB55}" sibTransId="{FFCC572D-E472-4227-8AE0-E6553FB2F837}"/>
    <dgm:cxn modelId="{00297D8A-6E44-4183-8E01-00EF6259093B}" type="presOf" srcId="{E50EC1FC-301E-4E45-AFBE-0ACC1D7D714C}" destId="{AF56378C-48F1-46A0-A0F3-68DDE9D0CFD1}" srcOrd="0" destOrd="0" presId="urn:microsoft.com/office/officeart/2005/8/layout/hProcess7"/>
    <dgm:cxn modelId="{DF0E340A-42E9-4FB6-AA5C-F49A75C1F9DE}" srcId="{1A122475-210A-49A6-B941-81D7BF1C1143}" destId="{A79965C4-8FE2-432F-98E8-FE851E14C7B8}" srcOrd="0" destOrd="0" parTransId="{878B0EF3-DAF6-4B7B-90F1-BE29BF854B4C}" sibTransId="{2B5B0620-7D61-4C10-8833-DAFAD2CF1A8E}"/>
    <dgm:cxn modelId="{F146DBD3-A34C-43D9-9684-2F48630CA610}" srcId="{E50EC1FC-301E-4E45-AFBE-0ACC1D7D714C}" destId="{05971CC9-A049-468B-8DCC-36CA378BE253}" srcOrd="0" destOrd="0" parTransId="{DE633903-B634-4861-BB88-C5FCDADEDC7A}" sibTransId="{A71568F3-F327-4512-A526-3C778D41A051}"/>
    <dgm:cxn modelId="{1ADF9FB1-9732-4B30-B906-D080E074DA90}" srcId="{4C28AB22-22CD-416D-BD5F-7B3B170A7359}" destId="{E50EC1FC-301E-4E45-AFBE-0ACC1D7D714C}" srcOrd="0" destOrd="0" parTransId="{401B121E-5C51-415E-A619-B64521CF9E07}" sibTransId="{B36B4280-85F8-4283-8353-84C98ABF31DB}"/>
    <dgm:cxn modelId="{4848585D-318D-4C59-B67C-8F515576D850}" type="presOf" srcId="{4C28AB22-22CD-416D-BD5F-7B3B170A7359}" destId="{1CF9734A-E781-4E51-9255-29D9BBC2E18F}" srcOrd="0" destOrd="0" presId="urn:microsoft.com/office/officeart/2005/8/layout/hProcess7"/>
    <dgm:cxn modelId="{C158B569-FB19-4CA5-B909-5F1F015E123A}" type="presOf" srcId="{1A122475-210A-49A6-B941-81D7BF1C1143}" destId="{9D933112-9B8D-44B4-B076-E5D8D3412F4F}" srcOrd="1" destOrd="0" presId="urn:microsoft.com/office/officeart/2005/8/layout/hProcess7"/>
    <dgm:cxn modelId="{B0E52B54-109D-41EA-A9FB-27DA33E3B50A}" type="presOf" srcId="{329BB212-388B-48DC-8EED-AD5037124F81}" destId="{25295572-8B2E-44FF-BA72-1A5E71DE8841}" srcOrd="0" destOrd="1" presId="urn:microsoft.com/office/officeart/2005/8/layout/hProcess7"/>
    <dgm:cxn modelId="{7E3CCA8A-A8B0-4571-B03D-EAA501A71E6A}" type="presOf" srcId="{776BCF77-04A6-460A-A95E-30EE4BC1EF79}" destId="{25295572-8B2E-44FF-BA72-1A5E71DE8841}" srcOrd="0" destOrd="0" presId="urn:microsoft.com/office/officeart/2005/8/layout/hProcess7"/>
    <dgm:cxn modelId="{033ECF1B-1289-4A04-B569-C375D288A805}" type="presOf" srcId="{1A122475-210A-49A6-B941-81D7BF1C1143}" destId="{27A24126-FC71-413E-A2B9-A09C11D4DD0E}" srcOrd="0" destOrd="0" presId="urn:microsoft.com/office/officeart/2005/8/layout/hProcess7"/>
    <dgm:cxn modelId="{DD387CBF-DEE8-4A33-970A-4328E9BF11F9}" type="presParOf" srcId="{1CF9734A-E781-4E51-9255-29D9BBC2E18F}" destId="{798793FA-4F62-49EB-9A54-BAD5379DF58B}" srcOrd="0" destOrd="0" presId="urn:microsoft.com/office/officeart/2005/8/layout/hProcess7"/>
    <dgm:cxn modelId="{0D846DB6-A379-4F3D-9B1D-5D07C0E7740F}" type="presParOf" srcId="{798793FA-4F62-49EB-9A54-BAD5379DF58B}" destId="{AF56378C-48F1-46A0-A0F3-68DDE9D0CFD1}" srcOrd="0" destOrd="0" presId="urn:microsoft.com/office/officeart/2005/8/layout/hProcess7"/>
    <dgm:cxn modelId="{AA32C00B-0FF1-4540-9CBB-FE8721D9DD07}" type="presParOf" srcId="{798793FA-4F62-49EB-9A54-BAD5379DF58B}" destId="{20EA8B8D-0C74-47D8-B2A7-8658DE2E40B6}" srcOrd="1" destOrd="0" presId="urn:microsoft.com/office/officeart/2005/8/layout/hProcess7"/>
    <dgm:cxn modelId="{D16B5195-7DFD-48F7-B605-C0688505976A}" type="presParOf" srcId="{798793FA-4F62-49EB-9A54-BAD5379DF58B}" destId="{1D999204-8337-4962-8A08-AADC75C2C287}" srcOrd="2" destOrd="0" presId="urn:microsoft.com/office/officeart/2005/8/layout/hProcess7"/>
    <dgm:cxn modelId="{3E086EF0-2D00-4A7C-941F-6EACB991D590}" type="presParOf" srcId="{1CF9734A-E781-4E51-9255-29D9BBC2E18F}" destId="{F286F245-56C4-4B07-8D41-0D92AC845A12}" srcOrd="1" destOrd="0" presId="urn:microsoft.com/office/officeart/2005/8/layout/hProcess7"/>
    <dgm:cxn modelId="{BC16090B-1099-47E6-88B7-E21AAF204C24}" type="presParOf" srcId="{1CF9734A-E781-4E51-9255-29D9BBC2E18F}" destId="{F6596922-32E4-4473-B42C-3302D114C4F2}" srcOrd="2" destOrd="0" presId="urn:microsoft.com/office/officeart/2005/8/layout/hProcess7"/>
    <dgm:cxn modelId="{153E7893-4648-415A-8F9B-6B47651A4E32}" type="presParOf" srcId="{F6596922-32E4-4473-B42C-3302D114C4F2}" destId="{DBB7DE7D-4197-4FDB-9A02-7CFE3AFE5BB4}" srcOrd="0" destOrd="0" presId="urn:microsoft.com/office/officeart/2005/8/layout/hProcess7"/>
    <dgm:cxn modelId="{64BE4774-717C-452D-B5FA-68E2740ADB1D}" type="presParOf" srcId="{F6596922-32E4-4473-B42C-3302D114C4F2}" destId="{FC56DB1B-4267-47EC-AE40-5DB90BDAABFB}" srcOrd="1" destOrd="0" presId="urn:microsoft.com/office/officeart/2005/8/layout/hProcess7"/>
    <dgm:cxn modelId="{81A586E0-C34D-48F3-B70C-29C2D0C1CF81}" type="presParOf" srcId="{F6596922-32E4-4473-B42C-3302D114C4F2}" destId="{F4BD7656-157C-496D-9C39-30157E338FC8}" srcOrd="2" destOrd="0" presId="urn:microsoft.com/office/officeart/2005/8/layout/hProcess7"/>
    <dgm:cxn modelId="{761A5199-D9E9-4698-9C12-18D2EBED7280}" type="presParOf" srcId="{1CF9734A-E781-4E51-9255-29D9BBC2E18F}" destId="{A55A7CB1-C160-44B8-8970-855D13B71941}" srcOrd="3" destOrd="0" presId="urn:microsoft.com/office/officeart/2005/8/layout/hProcess7"/>
    <dgm:cxn modelId="{B03E7337-6B2B-438D-AB7A-A93113AA5C37}" type="presParOf" srcId="{1CF9734A-E781-4E51-9255-29D9BBC2E18F}" destId="{662CCFBB-5C11-4279-987E-C3BB8072CC2F}" srcOrd="4" destOrd="0" presId="urn:microsoft.com/office/officeart/2005/8/layout/hProcess7"/>
    <dgm:cxn modelId="{2242012B-0C4B-4F00-813B-B085EE7C9202}" type="presParOf" srcId="{662CCFBB-5C11-4279-987E-C3BB8072CC2F}" destId="{29D216FA-E48E-47E6-94AF-780D6649D1FD}" srcOrd="0" destOrd="0" presId="urn:microsoft.com/office/officeart/2005/8/layout/hProcess7"/>
    <dgm:cxn modelId="{3AC0AA25-AAF6-4F24-8000-B43975F5FE6D}" type="presParOf" srcId="{662CCFBB-5C11-4279-987E-C3BB8072CC2F}" destId="{41724817-430D-4B04-BC9C-F09A70B0881B}" srcOrd="1" destOrd="0" presId="urn:microsoft.com/office/officeart/2005/8/layout/hProcess7"/>
    <dgm:cxn modelId="{2FF92849-703B-406E-A576-7DC144989933}" type="presParOf" srcId="{662CCFBB-5C11-4279-987E-C3BB8072CC2F}" destId="{25295572-8B2E-44FF-BA72-1A5E71DE8841}" srcOrd="2" destOrd="0" presId="urn:microsoft.com/office/officeart/2005/8/layout/hProcess7"/>
    <dgm:cxn modelId="{EADABF6F-146F-4688-9A3A-1C0287DABA93}" type="presParOf" srcId="{1CF9734A-E781-4E51-9255-29D9BBC2E18F}" destId="{19C6663D-8F9A-4D67-AC86-3F1BF625681C}" srcOrd="5" destOrd="0" presId="urn:microsoft.com/office/officeart/2005/8/layout/hProcess7"/>
    <dgm:cxn modelId="{BD225CB0-CD29-47E8-B017-B77E788E19B3}" type="presParOf" srcId="{1CF9734A-E781-4E51-9255-29D9BBC2E18F}" destId="{969B8490-EC01-42F6-AD77-195CD7FDDA65}" srcOrd="6" destOrd="0" presId="urn:microsoft.com/office/officeart/2005/8/layout/hProcess7"/>
    <dgm:cxn modelId="{32A05D11-73C4-4C69-B16D-49364FA99158}" type="presParOf" srcId="{969B8490-EC01-42F6-AD77-195CD7FDDA65}" destId="{F57DCAC1-38B1-4DDE-9DAE-F6CC213787E7}" srcOrd="0" destOrd="0" presId="urn:microsoft.com/office/officeart/2005/8/layout/hProcess7"/>
    <dgm:cxn modelId="{6CE8CBB9-A14B-465A-9857-932998BA5D73}" type="presParOf" srcId="{969B8490-EC01-42F6-AD77-195CD7FDDA65}" destId="{CE679F04-6761-437A-9E5B-82EBE8AD5629}" srcOrd="1" destOrd="0" presId="urn:microsoft.com/office/officeart/2005/8/layout/hProcess7"/>
    <dgm:cxn modelId="{3ADD6F6B-06E8-429F-8D86-1173F3DBA659}" type="presParOf" srcId="{969B8490-EC01-42F6-AD77-195CD7FDDA65}" destId="{D528A541-FC48-447B-B802-20B82658A833}" srcOrd="2" destOrd="0" presId="urn:microsoft.com/office/officeart/2005/8/layout/hProcess7"/>
    <dgm:cxn modelId="{CEC36849-33E2-46F9-85F4-DE04C01D92CC}" type="presParOf" srcId="{1CF9734A-E781-4E51-9255-29D9BBC2E18F}" destId="{42B0A9FD-546A-4EEC-88C3-EEBF8ED3BF49}" srcOrd="7" destOrd="0" presId="urn:microsoft.com/office/officeart/2005/8/layout/hProcess7"/>
    <dgm:cxn modelId="{A37E7F94-5870-4739-BF99-7AE476DFE528}" type="presParOf" srcId="{1CF9734A-E781-4E51-9255-29D9BBC2E18F}" destId="{158C146F-CC8B-496C-BC81-EF2BF12A2FC5}" srcOrd="8" destOrd="0" presId="urn:microsoft.com/office/officeart/2005/8/layout/hProcess7"/>
    <dgm:cxn modelId="{9671EA4A-24A6-40D5-A8CE-0A6D40CE092B}" type="presParOf" srcId="{158C146F-CC8B-496C-BC81-EF2BF12A2FC5}" destId="{27A24126-FC71-413E-A2B9-A09C11D4DD0E}" srcOrd="0" destOrd="0" presId="urn:microsoft.com/office/officeart/2005/8/layout/hProcess7"/>
    <dgm:cxn modelId="{FCC93C10-8761-4938-B25A-898B4371B1BB}" type="presParOf" srcId="{158C146F-CC8B-496C-BC81-EF2BF12A2FC5}" destId="{9D933112-9B8D-44B4-B076-E5D8D3412F4F}" srcOrd="1" destOrd="0" presId="urn:microsoft.com/office/officeart/2005/8/layout/hProcess7"/>
    <dgm:cxn modelId="{7DF4A813-6380-4F88-B475-25562005A7B3}" type="presParOf" srcId="{158C146F-CC8B-496C-BC81-EF2BF12A2FC5}" destId="{D102A61C-0010-4671-9D14-4990C1E12B9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6378C-48F1-46A0-A0F3-68DDE9D0CFD1}">
      <dsp:nvSpPr>
        <dsp:cNvPr id="0" name=""/>
        <dsp:cNvSpPr/>
      </dsp:nvSpPr>
      <dsp:spPr>
        <a:xfrm>
          <a:off x="20305" y="662916"/>
          <a:ext cx="5999261" cy="81986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lvl="0" algn="r" defTabSz="1600200">
            <a:lnSpc>
              <a:spcPct val="90000"/>
            </a:lnSpc>
            <a:spcBef>
              <a:spcPct val="0"/>
            </a:spcBef>
            <a:spcAft>
              <a:spcPct val="35000"/>
            </a:spcAft>
          </a:pPr>
          <a:r>
            <a:rPr lang="en-US" sz="3600" b="1" kern="1200" dirty="0" smtClean="0">
              <a:solidFill>
                <a:schemeClr val="bg1"/>
              </a:solidFill>
              <a:latin typeface="+mn-lt"/>
            </a:rPr>
            <a:t>Content Engine</a:t>
          </a:r>
          <a:endParaRPr lang="en-IN" sz="3600" b="1" kern="1200" dirty="0">
            <a:solidFill>
              <a:schemeClr val="bg1"/>
            </a:solidFill>
            <a:latin typeface="+mn-lt"/>
          </a:endParaRPr>
        </a:p>
      </dsp:txBody>
      <dsp:txXfrm rot="16200000">
        <a:off x="-2741207" y="3424429"/>
        <a:ext cx="6722879" cy="1199852"/>
      </dsp:txXfrm>
    </dsp:sp>
    <dsp:sp modelId="{1D999204-8337-4962-8A08-AADC75C2C287}">
      <dsp:nvSpPr>
        <dsp:cNvPr id="0" name=""/>
        <dsp:cNvSpPr/>
      </dsp:nvSpPr>
      <dsp:spPr>
        <a:xfrm>
          <a:off x="1029725" y="662916"/>
          <a:ext cx="4469449" cy="81986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lvl="0" algn="l" defTabSz="1066800">
            <a:lnSpc>
              <a:spcPct val="90000"/>
            </a:lnSpc>
            <a:spcBef>
              <a:spcPct val="0"/>
            </a:spcBef>
            <a:spcAft>
              <a:spcPct val="35000"/>
            </a:spcAft>
            <a:buFont typeface="Wingdings" pitchFamily="2" charset="2"/>
            <a:buNone/>
          </a:pPr>
          <a:endParaRPr lang="en-US" sz="2400" b="1" kern="1200" dirty="0">
            <a:solidFill>
              <a:schemeClr val="bg1"/>
            </a:solidFill>
            <a:effectLst>
              <a:outerShdw blurRad="38100" dist="38100" dir="2700000" algn="tl">
                <a:srgbClr val="000000">
                  <a:alpha val="43137"/>
                </a:srgbClr>
              </a:outerShdw>
            </a:effectLst>
            <a:latin typeface="+mn-lt"/>
          </a:endParaRPr>
        </a:p>
        <a:p>
          <a:pPr lvl="0" algn="l" defTabSz="1066800">
            <a:lnSpc>
              <a:spcPct val="90000"/>
            </a:lnSpc>
            <a:spcBef>
              <a:spcPct val="0"/>
            </a:spcBef>
            <a:spcAft>
              <a:spcPct val="35000"/>
            </a:spcAft>
            <a:buFont typeface="Wingdings" pitchFamily="2" charset="2"/>
            <a:buChar char="v"/>
          </a:pPr>
          <a:r>
            <a:rPr lang="en-US" sz="2400" kern="1200" dirty="0" smtClean="0">
              <a:solidFill>
                <a:schemeClr val="bg1"/>
              </a:solidFill>
              <a:latin typeface="+mn-lt"/>
            </a:rPr>
            <a:t>We need to develop a Natural Language Processing (NLP) algorithm to extract mentions of medical conditions from text, trained it on a </a:t>
          </a:r>
          <a:r>
            <a:rPr lang="en-US" sz="2400" kern="1200" dirty="0" err="1" smtClean="0">
              <a:solidFill>
                <a:schemeClr val="bg1"/>
              </a:solidFill>
              <a:latin typeface="+mn-lt"/>
            </a:rPr>
            <a:t>reddit</a:t>
          </a:r>
          <a:r>
            <a:rPr lang="en-US" sz="2400" kern="1200" dirty="0" smtClean="0">
              <a:solidFill>
                <a:schemeClr val="bg1"/>
              </a:solidFill>
              <a:latin typeface="+mn-lt"/>
            </a:rPr>
            <a:t> app dataset that we labeled through crowdsourcing, and apply it on geo-referenced </a:t>
          </a:r>
          <a:r>
            <a:rPr lang="en-US" sz="2400" kern="1200" dirty="0" err="1" smtClean="0">
              <a:solidFill>
                <a:schemeClr val="bg1"/>
              </a:solidFill>
              <a:latin typeface="+mn-lt"/>
            </a:rPr>
            <a:t>Reddit</a:t>
          </a:r>
          <a:r>
            <a:rPr lang="en-US" sz="2400" kern="1200" dirty="0" smtClean="0">
              <a:solidFill>
                <a:schemeClr val="bg1"/>
              </a:solidFill>
              <a:latin typeface="+mn-lt"/>
            </a:rPr>
            <a:t> at scale </a:t>
          </a:r>
          <a:endParaRPr lang="en-US" sz="2800" kern="1200" dirty="0">
            <a:solidFill>
              <a:schemeClr val="bg1"/>
            </a:solidFill>
            <a:latin typeface="+mn-lt"/>
          </a:endParaRPr>
        </a:p>
      </dsp:txBody>
      <dsp:txXfrm>
        <a:off x="1029725" y="662916"/>
        <a:ext cx="4469449" cy="8198633"/>
      </dsp:txXfrm>
    </dsp:sp>
    <dsp:sp modelId="{29D216FA-E48E-47E6-94AF-780D6649D1FD}">
      <dsp:nvSpPr>
        <dsp:cNvPr id="0" name=""/>
        <dsp:cNvSpPr/>
      </dsp:nvSpPr>
      <dsp:spPr>
        <a:xfrm>
          <a:off x="6118957" y="675543"/>
          <a:ext cx="8451012" cy="8234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lvl="0" algn="r" defTabSz="1600200">
            <a:lnSpc>
              <a:spcPct val="90000"/>
            </a:lnSpc>
            <a:spcBef>
              <a:spcPct val="0"/>
            </a:spcBef>
            <a:spcAft>
              <a:spcPct val="35000"/>
            </a:spcAft>
          </a:pPr>
          <a:r>
            <a:rPr lang="en-US" sz="3600" b="1" kern="1200" dirty="0" smtClean="0">
              <a:solidFill>
                <a:schemeClr val="bg1"/>
              </a:solidFill>
              <a:latin typeface="+mn-lt"/>
            </a:rPr>
            <a:t>Data Processing &amp; Reuse Strategy </a:t>
          </a:r>
          <a:endParaRPr lang="en-IN" sz="3600" b="1" kern="1200" dirty="0">
            <a:solidFill>
              <a:schemeClr val="bg1"/>
            </a:solidFill>
            <a:latin typeface="+mn-lt"/>
          </a:endParaRPr>
        </a:p>
      </dsp:txBody>
      <dsp:txXfrm rot="16200000">
        <a:off x="3587818" y="3206682"/>
        <a:ext cx="6752481" cy="1690202"/>
      </dsp:txXfrm>
    </dsp:sp>
    <dsp:sp modelId="{FC56DB1B-4267-47EC-AE40-5DB90BDAABFB}">
      <dsp:nvSpPr>
        <dsp:cNvPr id="0" name=""/>
        <dsp:cNvSpPr/>
      </dsp:nvSpPr>
      <dsp:spPr>
        <a:xfrm rot="5400000">
          <a:off x="5837226" y="3890849"/>
          <a:ext cx="594557" cy="505891"/>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295572-8B2E-44FF-BA72-1A5E71DE8841}">
      <dsp:nvSpPr>
        <dsp:cNvPr id="0" name=""/>
        <dsp:cNvSpPr/>
      </dsp:nvSpPr>
      <dsp:spPr>
        <a:xfrm>
          <a:off x="7440976" y="675543"/>
          <a:ext cx="6296004" cy="82347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1 </a:t>
          </a:r>
          <a:r>
            <a:rPr lang="en-US" sz="2800" b="1" kern="1200" dirty="0" smtClean="0">
              <a:solidFill>
                <a:srgbClr val="FFFF00"/>
              </a:solidFill>
              <a:effectLst>
                <a:outerShdw blurRad="38100" dist="38100" dir="2700000" algn="tl">
                  <a:srgbClr val="000000">
                    <a:alpha val="43137"/>
                  </a:srgbClr>
                </a:outerShdw>
              </a:effectLst>
              <a:latin typeface="+mn-lt"/>
            </a:rPr>
            <a:t>–NLP medical entity extractor</a:t>
          </a:r>
          <a:endParaRPr lang="en-US" sz="2800" b="1" kern="1200" dirty="0" smtClean="0">
            <a:solidFill>
              <a:srgbClr val="FFFF00"/>
            </a:solidFill>
            <a:effectLst>
              <a:outerShdw blurRad="38100" dist="38100" dir="2700000" algn="tl">
                <a:srgbClr val="000000">
                  <a:alpha val="43137"/>
                </a:srgbClr>
              </a:outerShdw>
            </a:effectLst>
            <a:latin typeface="+mn-lt"/>
          </a:endParaRPr>
        </a:p>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2 – </a:t>
          </a:r>
          <a:r>
            <a:rPr lang="en-US" sz="2800" b="1" kern="1200" dirty="0" smtClean="0">
              <a:solidFill>
                <a:srgbClr val="FFFF00"/>
              </a:solidFill>
              <a:effectLst>
                <a:outerShdw blurRad="38100" dist="38100" dir="2700000" algn="tl">
                  <a:srgbClr val="000000">
                    <a:alpha val="43137"/>
                  </a:srgbClr>
                </a:outerShdw>
              </a:effectLst>
              <a:latin typeface="+mn-lt"/>
            </a:rPr>
            <a:t>Geo-located </a:t>
          </a:r>
          <a:r>
            <a:rPr lang="en-US" sz="2800" b="1" kern="1200" dirty="0" err="1" smtClean="0">
              <a:solidFill>
                <a:srgbClr val="FFFF00"/>
              </a:solidFill>
              <a:effectLst>
                <a:outerShdw blurRad="38100" dist="38100" dir="2700000" algn="tl">
                  <a:srgbClr val="000000">
                    <a:alpha val="43137"/>
                  </a:srgbClr>
                </a:outerShdw>
              </a:effectLst>
              <a:latin typeface="+mn-lt"/>
            </a:rPr>
            <a:t>Reddit</a:t>
          </a:r>
          <a:r>
            <a:rPr lang="en-US" sz="2800" b="1" kern="1200" dirty="0" smtClean="0">
              <a:solidFill>
                <a:srgbClr val="FFFF00"/>
              </a:solidFill>
              <a:effectLst>
                <a:outerShdw blurRad="38100" dist="38100" dir="2700000" algn="tl">
                  <a:srgbClr val="000000">
                    <a:alpha val="43137"/>
                  </a:srgbClr>
                </a:outerShdw>
              </a:effectLst>
              <a:latin typeface="+mn-lt"/>
            </a:rPr>
            <a:t> posts</a:t>
          </a:r>
        </a:p>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3- Medical conditions in social media</a:t>
          </a:r>
        </a:p>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4 </a:t>
          </a:r>
          <a:r>
            <a:rPr lang="en-US" sz="2800" b="1" kern="1200" dirty="0" smtClean="0">
              <a:solidFill>
                <a:srgbClr val="FFFF00"/>
              </a:solidFill>
              <a:effectLst>
                <a:outerShdw blurRad="38100" dist="38100" dir="2700000" algn="tl">
                  <a:srgbClr val="000000">
                    <a:alpha val="43137"/>
                  </a:srgbClr>
                </a:outerShdw>
              </a:effectLst>
              <a:latin typeface="+mn-lt"/>
            </a:rPr>
            <a:t>– </a:t>
          </a:r>
          <a:r>
            <a:rPr lang="en-US" sz="2800" b="1" kern="1200" dirty="0" smtClean="0">
              <a:solidFill>
                <a:srgbClr val="FFFF00"/>
              </a:solidFill>
              <a:effectLst>
                <a:outerShdw blurRad="38100" dist="38100" dir="2700000" algn="tl">
                  <a:srgbClr val="000000">
                    <a:alpha val="43137"/>
                  </a:srgbClr>
                </a:outerShdw>
              </a:effectLst>
              <a:latin typeface="+mn-lt"/>
            </a:rPr>
            <a:t>Clustering the networks of medical conditions</a:t>
          </a:r>
        </a:p>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5 </a:t>
          </a:r>
          <a:r>
            <a:rPr lang="en-US" sz="2800" b="1" kern="1200" dirty="0" smtClean="0">
              <a:solidFill>
                <a:srgbClr val="FFFF00"/>
              </a:solidFill>
              <a:effectLst>
                <a:outerShdw blurRad="38100" dist="38100" dir="2700000" algn="tl">
                  <a:srgbClr val="000000">
                    <a:alpha val="43137"/>
                  </a:srgbClr>
                </a:outerShdw>
              </a:effectLst>
              <a:latin typeface="+mn-lt"/>
            </a:rPr>
            <a:t>– Set Composition (Rule grouping and precedence</a:t>
          </a:r>
          <a:r>
            <a:rPr lang="en-US" sz="2800" b="1" kern="1200" dirty="0" smtClean="0">
              <a:solidFill>
                <a:srgbClr val="FFFF00"/>
              </a:solidFill>
              <a:effectLst>
                <a:outerShdw blurRad="38100" dist="38100" dir="2700000" algn="tl">
                  <a:srgbClr val="000000">
                    <a:alpha val="43137"/>
                  </a:srgbClr>
                </a:outerShdw>
              </a:effectLst>
              <a:latin typeface="+mn-lt"/>
            </a:rPr>
            <a:t>)</a:t>
          </a:r>
        </a:p>
        <a:p>
          <a:pPr lvl="0" algn="l" defTabSz="1244600">
            <a:lnSpc>
              <a:spcPct val="90000"/>
            </a:lnSpc>
            <a:spcBef>
              <a:spcPct val="0"/>
            </a:spcBef>
            <a:spcAft>
              <a:spcPct val="35000"/>
            </a:spcAft>
          </a:pPr>
          <a:r>
            <a:rPr lang="en-US" sz="2800" b="1" kern="1200" dirty="0" smtClean="0">
              <a:solidFill>
                <a:srgbClr val="FFFF00"/>
              </a:solidFill>
              <a:effectLst>
                <a:outerShdw blurRad="38100" dist="38100" dir="2700000" algn="tl">
                  <a:srgbClr val="000000">
                    <a:alpha val="43137"/>
                  </a:srgbClr>
                </a:outerShdw>
              </a:effectLst>
              <a:latin typeface="+mn-lt"/>
            </a:rPr>
            <a:t>6- Taxonomy of medical conditions from </a:t>
          </a:r>
          <a:r>
            <a:rPr lang="en-US" sz="2800" b="1" kern="1200" dirty="0" err="1" smtClean="0">
              <a:solidFill>
                <a:srgbClr val="FFFF00"/>
              </a:solidFill>
              <a:effectLst>
                <a:outerShdw blurRad="38100" dist="38100" dir="2700000" algn="tl">
                  <a:srgbClr val="000000">
                    <a:alpha val="43137"/>
                  </a:srgbClr>
                </a:outerShdw>
              </a:effectLst>
              <a:latin typeface="+mn-lt"/>
            </a:rPr>
            <a:t>Reddit</a:t>
          </a:r>
          <a:endParaRPr lang="en-US" sz="1600" b="1" kern="1200" dirty="0" smtClean="0">
            <a:solidFill>
              <a:srgbClr val="FFFF00"/>
            </a:solidFill>
            <a:effectLst>
              <a:outerShdw blurRad="38100" dist="38100" dir="2700000" algn="tl">
                <a:srgbClr val="000000">
                  <a:alpha val="43137"/>
                </a:srgbClr>
              </a:outerShdw>
            </a:effectLst>
            <a:latin typeface="+mn-lt"/>
          </a:endParaRPr>
        </a:p>
        <a:p>
          <a:pPr lvl="0" algn="l" defTabSz="1244600">
            <a:lnSpc>
              <a:spcPct val="90000"/>
            </a:lnSpc>
            <a:spcBef>
              <a:spcPct val="0"/>
            </a:spcBef>
            <a:spcAft>
              <a:spcPct val="35000"/>
            </a:spcAft>
          </a:pPr>
          <a:r>
            <a:rPr lang="en-US" sz="2000" kern="1200" dirty="0" smtClean="0"/>
            <a:t>This is arranged in two levels, with some examples of individual  conditions. The names of the level-1 and level-2 categories were assigned by the authors after manual inspection. We can  manually arrange the top-level categories into six coherent themes. (B) A selection of the most frequent conditions that belong  to multiple categories. (C) The list of top-level categories from International Classification of Diseases (ICD-11) by the World  Health </a:t>
          </a:r>
          <a:r>
            <a:rPr lang="en-US" sz="2000" kern="1200" dirty="0" err="1" smtClean="0"/>
            <a:t>Organisation</a:t>
          </a:r>
          <a:r>
            <a:rPr lang="en-US" sz="2000" kern="1200" dirty="0" smtClean="0"/>
            <a:t> (WHO).</a:t>
          </a:r>
          <a:endParaRPr lang="en-US" sz="2000" kern="1200" dirty="0">
            <a:solidFill>
              <a:schemeClr val="bg1"/>
            </a:solidFill>
            <a:latin typeface="+mn-lt"/>
          </a:endParaRPr>
        </a:p>
        <a:p>
          <a:pPr lvl="0" algn="l" defTabSz="889000">
            <a:lnSpc>
              <a:spcPct val="90000"/>
            </a:lnSpc>
            <a:spcBef>
              <a:spcPct val="0"/>
            </a:spcBef>
            <a:spcAft>
              <a:spcPct val="35000"/>
            </a:spcAft>
          </a:pPr>
          <a:r>
            <a:rPr lang="en-US" sz="2000" kern="1200" dirty="0" smtClean="0"/>
            <a:t>.</a:t>
          </a:r>
          <a:endParaRPr lang="en-US" sz="2000" kern="1200" dirty="0"/>
        </a:p>
      </dsp:txBody>
      <dsp:txXfrm>
        <a:off x="7440976" y="675543"/>
        <a:ext cx="6296004" cy="8234733"/>
      </dsp:txXfrm>
    </dsp:sp>
    <dsp:sp modelId="{27A24126-FC71-413E-A2B9-A09C11D4DD0E}">
      <dsp:nvSpPr>
        <dsp:cNvPr id="0" name=""/>
        <dsp:cNvSpPr/>
      </dsp:nvSpPr>
      <dsp:spPr>
        <a:xfrm>
          <a:off x="14636646" y="655226"/>
          <a:ext cx="5717986" cy="8234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lvl="0" algn="r" defTabSz="1600200">
            <a:lnSpc>
              <a:spcPct val="90000"/>
            </a:lnSpc>
            <a:spcBef>
              <a:spcPct val="0"/>
            </a:spcBef>
            <a:spcAft>
              <a:spcPct val="35000"/>
            </a:spcAft>
          </a:pPr>
          <a:r>
            <a:rPr lang="en-US" sz="3600" b="1" kern="1200" dirty="0" smtClean="0">
              <a:solidFill>
                <a:schemeClr val="bg1"/>
              </a:solidFill>
              <a:latin typeface="+mn-lt"/>
            </a:rPr>
            <a:t>Machine Learning Models </a:t>
          </a:r>
          <a:endParaRPr lang="en-US" sz="3600" b="1" kern="1200" dirty="0">
            <a:solidFill>
              <a:schemeClr val="bg1"/>
            </a:solidFill>
            <a:latin typeface="+mn-lt"/>
          </a:endParaRPr>
        </a:p>
      </dsp:txBody>
      <dsp:txXfrm rot="16200000">
        <a:off x="11832204" y="3459668"/>
        <a:ext cx="6752481" cy="1143597"/>
      </dsp:txXfrm>
    </dsp:sp>
    <dsp:sp modelId="{CE679F04-6761-437A-9E5B-82EBE8AD5629}">
      <dsp:nvSpPr>
        <dsp:cNvPr id="0" name=""/>
        <dsp:cNvSpPr/>
      </dsp:nvSpPr>
      <dsp:spPr>
        <a:xfrm rot="5400000">
          <a:off x="14406280" y="3890849"/>
          <a:ext cx="594557" cy="505891"/>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02A61C-0010-4671-9D14-4990C1E12B94}">
      <dsp:nvSpPr>
        <dsp:cNvPr id="0" name=""/>
        <dsp:cNvSpPr/>
      </dsp:nvSpPr>
      <dsp:spPr>
        <a:xfrm>
          <a:off x="15610203" y="655226"/>
          <a:ext cx="4259899" cy="82347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457200" lvl="0" indent="-457200" algn="l" defTabSz="1066800">
            <a:lnSpc>
              <a:spcPct val="90000"/>
            </a:lnSpc>
            <a:spcBef>
              <a:spcPct val="0"/>
            </a:spcBef>
            <a:spcAft>
              <a:spcPct val="35000"/>
            </a:spcAft>
            <a:buFont typeface="Wingdings" pitchFamily="2" charset="2"/>
            <a:buChar char="v"/>
          </a:pPr>
          <a:r>
            <a:rPr lang="en-US" sz="2400" kern="1200" dirty="0" smtClean="0">
              <a:solidFill>
                <a:schemeClr val="bg1"/>
              </a:solidFill>
              <a:latin typeface="+mn-lt"/>
            </a:rPr>
            <a:t>Extract nouns using Python Natural Language Toolkit (NLTK) package.</a:t>
          </a:r>
        </a:p>
        <a:p>
          <a:pPr marL="457200" lvl="0" indent="-457200" algn="l" defTabSz="1066800">
            <a:lnSpc>
              <a:spcPct val="90000"/>
            </a:lnSpc>
            <a:spcBef>
              <a:spcPct val="0"/>
            </a:spcBef>
            <a:spcAft>
              <a:spcPct val="35000"/>
            </a:spcAft>
            <a:buFont typeface="Wingdings" pitchFamily="2" charset="2"/>
            <a:buChar char="v"/>
          </a:pPr>
          <a:r>
            <a:rPr lang="en-US" sz="2400" kern="1200" dirty="0" smtClean="0">
              <a:solidFill>
                <a:schemeClr val="bg1"/>
              </a:solidFill>
              <a:latin typeface="+mn-lt"/>
            </a:rPr>
            <a:t> Use Latent </a:t>
          </a:r>
          <a:r>
            <a:rPr lang="en-US" sz="2400" kern="1200" dirty="0" err="1" smtClean="0">
              <a:solidFill>
                <a:schemeClr val="bg1"/>
              </a:solidFill>
              <a:latin typeface="+mn-lt"/>
            </a:rPr>
            <a:t>Dirichlet</a:t>
          </a:r>
          <a:r>
            <a:rPr lang="en-US" sz="2400" kern="1200" dirty="0" smtClean="0">
              <a:solidFill>
                <a:schemeClr val="bg1"/>
              </a:solidFill>
              <a:latin typeface="+mn-lt"/>
            </a:rPr>
            <a:t> Allocation (LDA) for the time period of our interests</a:t>
          </a:r>
        </a:p>
        <a:p>
          <a:pPr marL="457200" lvl="0" indent="-457200" algn="l" defTabSz="1066800">
            <a:lnSpc>
              <a:spcPct val="90000"/>
            </a:lnSpc>
            <a:spcBef>
              <a:spcPct val="0"/>
            </a:spcBef>
            <a:spcAft>
              <a:spcPct val="35000"/>
            </a:spcAft>
            <a:buFont typeface="Wingdings" pitchFamily="2" charset="2"/>
            <a:buChar char="v"/>
          </a:pPr>
          <a:r>
            <a:rPr lang="en-US" sz="2400" kern="1200" dirty="0" smtClean="0">
              <a:solidFill>
                <a:schemeClr val="bg1"/>
              </a:solidFill>
              <a:latin typeface="+mn-lt"/>
            </a:rPr>
            <a:t>LSTM: </a:t>
          </a:r>
          <a:r>
            <a:rPr lang="en-US" sz="2400" b="1" i="0" kern="1200" dirty="0" smtClean="0"/>
            <a:t>Long Short Term Memory</a:t>
          </a:r>
          <a:r>
            <a:rPr lang="en-US" sz="2400" b="0" i="0" kern="1200" dirty="0" smtClean="0"/>
            <a:t> networks – usually just called “LSTMs” – are a special kind of RNN, capable of learning long-term dependencies.</a:t>
          </a:r>
          <a:endParaRPr lang="en-US" sz="2400" kern="1200" dirty="0">
            <a:solidFill>
              <a:schemeClr val="bg1"/>
            </a:solidFill>
            <a:latin typeface="+mn-lt"/>
          </a:endParaRPr>
        </a:p>
      </dsp:txBody>
      <dsp:txXfrm>
        <a:off x="15610203" y="655226"/>
        <a:ext cx="4259899" cy="82347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1790EC-031A-4DF1-9DFB-79074004EA7B}" type="datetimeFigureOut">
              <a:rPr lang="en-US" smtClean="0"/>
              <a:t>9/15/2021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©fulcrumdigital</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57449-3448-4A0F-A15F-4B90438A392A}" type="slidenum">
              <a:rPr lang="en-US" smtClean="0"/>
              <a:t>‹#›</a:t>
            </a:fld>
            <a:endParaRPr lang="en-US"/>
          </a:p>
        </p:txBody>
      </p:sp>
    </p:spTree>
    <p:extLst>
      <p:ext uri="{BB962C8B-B14F-4D97-AF65-F5344CB8AC3E}">
        <p14:creationId xmlns:p14="http://schemas.microsoft.com/office/powerpoint/2010/main" val="103528343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85702-2BFB-42FD-AAE7-D53ACA1B89D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©fulcrumdigital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7AD5E-061C-4C5D-A847-EA3977247C4C}" type="slidenum">
              <a:rPr lang="en-US" smtClean="0"/>
              <a:t>‹#›</a:t>
            </a:fld>
            <a:endParaRPr lang="en-US"/>
          </a:p>
        </p:txBody>
      </p:sp>
    </p:spTree>
    <p:extLst>
      <p:ext uri="{BB962C8B-B14F-4D97-AF65-F5344CB8AC3E}">
        <p14:creationId xmlns:p14="http://schemas.microsoft.com/office/powerpoint/2010/main" val="688926617"/>
      </p:ext>
    </p:extLst>
  </p:cSld>
  <p:clrMap bg1="lt1" tx1="dk1" bg2="lt2" tx2="dk2" accent1="accent1" accent2="accent2" accent3="accent3" accent4="accent4" accent5="accent5" accent6="accent6" hlink="hlink" folHlink="folHlink"/>
  <p:hf dt="0"/>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1</a:t>
            </a:fld>
            <a:endParaRPr lang="en-US"/>
          </a:p>
        </p:txBody>
      </p:sp>
      <p:sp>
        <p:nvSpPr>
          <p:cNvPr id="5" name="Footer Placeholder 4">
            <a:extLst>
              <a:ext uri="{FF2B5EF4-FFF2-40B4-BE49-F238E27FC236}">
                <a16:creationId xmlns:a16="http://schemas.microsoft.com/office/drawing/2014/main" id="{DD1CD20B-38F0-0242-887C-B610CE4A8451}"/>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FC635BC5-6E0F-BE40-A589-79DD2C351DC0}"/>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95538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11</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472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12</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1480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13</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22257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14</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38918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15</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5391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16</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3474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17</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099882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18</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311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2</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5171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3</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96072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4</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82279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6</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7518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7</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1783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8</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18821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9</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10595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10</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763531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3334D-98C7-394E-A2A9-F4A38B9689BF}"/>
              </a:ext>
            </a:extLst>
          </p:cNvPr>
          <p:cNvGrpSpPr/>
          <p:nvPr userDrawn="1"/>
        </p:nvGrpSpPr>
        <p:grpSpPr>
          <a:xfrm>
            <a:off x="-1693799" y="0"/>
            <a:ext cx="27765248" cy="15617952"/>
            <a:chOff x="-6350" y="0"/>
            <a:chExt cx="24384000" cy="13716000"/>
          </a:xfrm>
        </p:grpSpPr>
        <p:pic>
          <p:nvPicPr>
            <p:cNvPr id="3" name="Picture Placeholder 8">
              <a:extLst>
                <a:ext uri="{FF2B5EF4-FFF2-40B4-BE49-F238E27FC236}">
                  <a16:creationId xmlns:a16="http://schemas.microsoft.com/office/drawing/2014/main" id="{A965C82F-B356-224C-B5DD-160F38BC6F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24377650" cy="13715999"/>
            </a:xfrm>
            <a:prstGeom prst="rect">
              <a:avLst/>
            </a:prstGeom>
          </p:spPr>
        </p:pic>
        <p:sp>
          <p:nvSpPr>
            <p:cNvPr id="4" name="Rectangle 3">
              <a:extLst>
                <a:ext uri="{FF2B5EF4-FFF2-40B4-BE49-F238E27FC236}">
                  <a16:creationId xmlns:a16="http://schemas.microsoft.com/office/drawing/2014/main" id="{EA573E24-5F58-5148-A5C3-541FAEBAC8EE}"/>
                </a:ext>
              </a:extLst>
            </p:cNvPr>
            <p:cNvSpPr/>
            <p:nvPr userDrawn="1"/>
          </p:nvSpPr>
          <p:spPr>
            <a:xfrm>
              <a:off x="-6350" y="0"/>
              <a:ext cx="24384000" cy="13716000"/>
            </a:xfrm>
            <a:prstGeom prst="rect">
              <a:avLst/>
            </a:prstGeom>
            <a:gradFill>
              <a:gsLst>
                <a:gs pos="0">
                  <a:schemeClr val="accent3">
                    <a:lumMod val="100000"/>
                    <a:alpha val="58000"/>
                  </a:schemeClr>
                </a:gs>
                <a:gs pos="94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AC42324-BD20-114B-8623-7F7C88CA17EF}"/>
              </a:ext>
            </a:extLst>
          </p:cNvPr>
          <p:cNvPicPr>
            <a:picLocks noChangeAspect="1"/>
          </p:cNvPicPr>
          <p:nvPr userDrawn="1"/>
        </p:nvPicPr>
        <p:blipFill>
          <a:blip r:embed="rId3"/>
          <a:stretch>
            <a:fillRect/>
          </a:stretch>
        </p:blipFill>
        <p:spPr>
          <a:xfrm>
            <a:off x="9439275" y="5519524"/>
            <a:ext cx="5499100" cy="1714500"/>
          </a:xfrm>
          <a:prstGeom prst="rect">
            <a:avLst/>
          </a:prstGeom>
        </p:spPr>
      </p:pic>
    </p:spTree>
    <p:extLst>
      <p:ext uri="{BB962C8B-B14F-4D97-AF65-F5344CB8AC3E}">
        <p14:creationId xmlns:p14="http://schemas.microsoft.com/office/powerpoint/2010/main" val="3216097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act &amp; Thank you">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24377650" cy="8394171"/>
          </a:xfrm>
          <a:prstGeom prst="rect">
            <a:avLst/>
          </a:prstGeom>
          <a:solidFill>
            <a:schemeClr val="bg1">
              <a:lumMod val="95000"/>
            </a:schemeClr>
          </a:solidFill>
        </p:spPr>
        <p:txBody>
          <a:bodyPr/>
          <a:lstStyle>
            <a:lvl1pPr marL="0" indent="0">
              <a:buNone/>
              <a:defRPr sz="2800" baseline="0">
                <a:solidFill>
                  <a:schemeClr val="tx1"/>
                </a:solidFill>
              </a:defRPr>
            </a:lvl1pPr>
          </a:lstStyle>
          <a:p>
            <a:r>
              <a:rPr lang="en-US" dirty="0"/>
              <a:t> </a:t>
            </a:r>
            <a:endParaRPr lang="ru-RU" dirty="0"/>
          </a:p>
        </p:txBody>
      </p:sp>
      <p:sp>
        <p:nvSpPr>
          <p:cNvPr id="7" name="Rectangle 6">
            <a:extLst>
              <a:ext uri="{FF2B5EF4-FFF2-40B4-BE49-F238E27FC236}">
                <a16:creationId xmlns:a16="http://schemas.microsoft.com/office/drawing/2014/main" id="{91068299-22E8-1F4A-AE44-528DAB69594C}"/>
              </a:ext>
            </a:extLst>
          </p:cNvPr>
          <p:cNvSpPr/>
          <p:nvPr userDrawn="1"/>
        </p:nvSpPr>
        <p:spPr>
          <a:xfrm>
            <a:off x="531628" y="12227442"/>
            <a:ext cx="2424223" cy="12121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20BD9E-337E-894C-BBAF-D3B40A596A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40115" y="11929732"/>
            <a:ext cx="3497421" cy="1090420"/>
          </a:xfrm>
          <a:prstGeom prst="rect">
            <a:avLst/>
          </a:prstGeom>
        </p:spPr>
      </p:pic>
    </p:spTree>
    <p:extLst>
      <p:ext uri="{BB962C8B-B14F-4D97-AF65-F5344CB8AC3E}">
        <p14:creationId xmlns:p14="http://schemas.microsoft.com/office/powerpoint/2010/main" val="5322502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pic>
        <p:nvPicPr>
          <p:cNvPr id="3" name="Picture Placeholder 3">
            <a:extLst>
              <a:ext uri="{FF2B5EF4-FFF2-40B4-BE49-F238E27FC236}">
                <a16:creationId xmlns:a16="http://schemas.microsoft.com/office/drawing/2014/main" id="{E3368510-B916-384B-9284-4CBFB0ABC0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 y="0"/>
            <a:ext cx="9642764" cy="13716000"/>
          </a:xfrm>
          <a:prstGeom prst="rect">
            <a:avLst/>
          </a:prstGeom>
        </p:spPr>
      </p:pic>
      <p:sp>
        <p:nvSpPr>
          <p:cNvPr id="4" name="Rectangle 3">
            <a:extLst>
              <a:ext uri="{FF2B5EF4-FFF2-40B4-BE49-F238E27FC236}">
                <a16:creationId xmlns:a16="http://schemas.microsoft.com/office/drawing/2014/main" id="{D958AE26-3AEB-9740-BC47-1DF05C0878B3}"/>
              </a:ext>
            </a:extLst>
          </p:cNvPr>
          <p:cNvSpPr/>
          <p:nvPr userDrawn="1"/>
        </p:nvSpPr>
        <p:spPr>
          <a:xfrm>
            <a:off x="16685" y="0"/>
            <a:ext cx="9626080" cy="13716000"/>
          </a:xfrm>
          <a:prstGeom prst="rect">
            <a:avLst/>
          </a:prstGeom>
          <a:gradFill>
            <a:gsLst>
              <a:gs pos="0">
                <a:schemeClr val="accent3">
                  <a:lumMod val="100000"/>
                  <a:alpha val="1800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1DC88DF8-55AA-E34B-AC4D-4844C3CE3BAE}"/>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8" name="Slide Number Placeholder 5">
            <a:extLst>
              <a:ext uri="{FF2B5EF4-FFF2-40B4-BE49-F238E27FC236}">
                <a16:creationId xmlns:a16="http://schemas.microsoft.com/office/drawing/2014/main" id="{741DF03C-3F25-FE4D-B48E-2D784C8ADEE9}"/>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3902280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D-Title slide (Background)">
    <p:spTree>
      <p:nvGrpSpPr>
        <p:cNvPr id="1" name=""/>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A965C82F-B356-224C-B5DD-160F38BC6F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24377650" cy="13715999"/>
          </a:xfrm>
          <a:prstGeom prst="rect">
            <a:avLst/>
          </a:prstGeom>
        </p:spPr>
      </p:pic>
      <p:sp>
        <p:nvSpPr>
          <p:cNvPr id="4" name="Rectangle 3">
            <a:extLst>
              <a:ext uri="{FF2B5EF4-FFF2-40B4-BE49-F238E27FC236}">
                <a16:creationId xmlns:a16="http://schemas.microsoft.com/office/drawing/2014/main" id="{EA573E24-5F58-5148-A5C3-541FAEBAC8EE}"/>
              </a:ext>
            </a:extLst>
          </p:cNvPr>
          <p:cNvSpPr/>
          <p:nvPr userDrawn="1"/>
        </p:nvSpPr>
        <p:spPr>
          <a:xfrm>
            <a:off x="-6350" y="0"/>
            <a:ext cx="24384000" cy="13716000"/>
          </a:xfrm>
          <a:prstGeom prst="rect">
            <a:avLst/>
          </a:prstGeom>
          <a:gradFill>
            <a:gsLst>
              <a:gs pos="0">
                <a:schemeClr val="accent3">
                  <a:lumMod val="100000"/>
                  <a:alpha val="58000"/>
                </a:schemeClr>
              </a:gs>
              <a:gs pos="94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D129C0-1FFC-C44C-AFAB-EE6128D41EE4}"/>
              </a:ext>
            </a:extLst>
          </p:cNvPr>
          <p:cNvSpPr/>
          <p:nvPr userDrawn="1"/>
        </p:nvSpPr>
        <p:spPr>
          <a:xfrm>
            <a:off x="0" y="0"/>
            <a:ext cx="24384000" cy="13716000"/>
          </a:xfrm>
          <a:prstGeom prst="rect">
            <a:avLst/>
          </a:prstGeom>
          <a:gradFill>
            <a:gsLst>
              <a:gs pos="0">
                <a:schemeClr val="accent3">
                  <a:lumMod val="100000"/>
                  <a:alpha val="5200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A6D279A-2382-5344-84D3-D0D7A3A946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70938" y="576902"/>
            <a:ext cx="1945901" cy="606690"/>
          </a:xfrm>
          <a:prstGeom prst="rect">
            <a:avLst/>
          </a:prstGeom>
        </p:spPr>
      </p:pic>
      <p:cxnSp>
        <p:nvCxnSpPr>
          <p:cNvPr id="10" name="Straight Connector 9">
            <a:extLst>
              <a:ext uri="{FF2B5EF4-FFF2-40B4-BE49-F238E27FC236}">
                <a16:creationId xmlns:a16="http://schemas.microsoft.com/office/drawing/2014/main" id="{94B34575-8848-7A41-84A6-9219427FBB11}"/>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itle 12">
            <a:extLst>
              <a:ext uri="{FF2B5EF4-FFF2-40B4-BE49-F238E27FC236}">
                <a16:creationId xmlns:a16="http://schemas.microsoft.com/office/drawing/2014/main" id="{FCDEFAB4-8A30-BC44-9552-451385FE8DE6}"/>
              </a:ext>
            </a:extLst>
          </p:cNvPr>
          <p:cNvSpPr>
            <a:spLocks noGrp="1"/>
          </p:cNvSpPr>
          <p:nvPr>
            <p:ph type="title"/>
          </p:nvPr>
        </p:nvSpPr>
        <p:spPr>
          <a:xfrm>
            <a:off x="1676400" y="730250"/>
            <a:ext cx="21024850" cy="1134410"/>
          </a:xfrm>
          <a:prstGeom prst="rect">
            <a:avLst/>
          </a:prstGeom>
        </p:spPr>
        <p:txBody>
          <a:bodyPr/>
          <a:lstStyle>
            <a:lvl1pPr marL="0" algn="ctr" defTabSz="1828434" rtl="0" eaLnBrk="1" latinLnBrk="0" hangingPunct="1">
              <a:defRPr lang="en-US" sz="7200" b="1" kern="1200" dirty="0">
                <a:solidFill>
                  <a:schemeClr val="bg1"/>
                </a:solidFill>
                <a:latin typeface="+mn-lt"/>
                <a:ea typeface="Montserrat Semi" charset="0"/>
                <a:cs typeface="Montserrat Semi" charset="0"/>
              </a:defRPr>
            </a:lvl1pPr>
          </a:lstStyle>
          <a:p>
            <a:r>
              <a:rPr lang="en-US" dirty="0"/>
              <a:t>Click to edit Master title style</a:t>
            </a:r>
          </a:p>
        </p:txBody>
      </p:sp>
      <p:sp>
        <p:nvSpPr>
          <p:cNvPr id="16" name="Footer Placeholder 4">
            <a:extLst>
              <a:ext uri="{FF2B5EF4-FFF2-40B4-BE49-F238E27FC236}">
                <a16:creationId xmlns:a16="http://schemas.microsoft.com/office/drawing/2014/main" id="{6E095569-A22C-CE48-97F3-90029940B6E3}"/>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7" name="Slide Number Placeholder 5">
            <a:extLst>
              <a:ext uri="{FF2B5EF4-FFF2-40B4-BE49-F238E27FC236}">
                <a16:creationId xmlns:a16="http://schemas.microsoft.com/office/drawing/2014/main" id="{21ECA7EF-24AE-B846-B6E5-597D0C83FCCE}"/>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103771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D Title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A3E07F8-1DEE-4343-B183-48BC3D0A4FAA}"/>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Title 6">
            <a:extLst>
              <a:ext uri="{FF2B5EF4-FFF2-40B4-BE49-F238E27FC236}">
                <a16:creationId xmlns:a16="http://schemas.microsoft.com/office/drawing/2014/main" id="{9402F601-B3B9-8344-B825-8AF38D7877F4}"/>
              </a:ext>
            </a:extLst>
          </p:cNvPr>
          <p:cNvSpPr>
            <a:spLocks noGrp="1"/>
          </p:cNvSpPr>
          <p:nvPr>
            <p:ph type="title"/>
          </p:nvPr>
        </p:nvSpPr>
        <p:spPr>
          <a:xfrm>
            <a:off x="2677633" y="730250"/>
            <a:ext cx="19022385" cy="1134410"/>
          </a:xfrm>
          <a:prstGeom prst="rect">
            <a:avLst/>
          </a:prstGeom>
        </p:spPr>
        <p:txBody>
          <a:bodyPr/>
          <a:lstStyle>
            <a:lvl1pPr algn="ctr">
              <a:defRPr sz="7200" b="1">
                <a:solidFill>
                  <a:schemeClr val="accent1"/>
                </a:solidFill>
                <a:latin typeface="+mn-lt"/>
              </a:defRPr>
            </a:lvl1pPr>
          </a:lstStyle>
          <a:p>
            <a:r>
              <a:rPr lang="en-US" dirty="0"/>
              <a:t>Click to edit Master title style</a:t>
            </a:r>
          </a:p>
        </p:txBody>
      </p:sp>
      <p:sp>
        <p:nvSpPr>
          <p:cNvPr id="10" name="Footer Placeholder 4">
            <a:extLst>
              <a:ext uri="{FF2B5EF4-FFF2-40B4-BE49-F238E27FC236}">
                <a16:creationId xmlns:a16="http://schemas.microsoft.com/office/drawing/2014/main" id="{7D513C54-8F31-3F47-86C3-7F42561B0E1C}"/>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1" name="Slide Number Placeholder 5">
            <a:extLst>
              <a:ext uri="{FF2B5EF4-FFF2-40B4-BE49-F238E27FC236}">
                <a16:creationId xmlns:a16="http://schemas.microsoft.com/office/drawing/2014/main" id="{809B5967-7C0C-ED40-943B-463D304D69A3}"/>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4526867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AF23BDB-C24E-B646-B884-B8F72C9CC813}"/>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9" name="Text Placeholder 18">
            <a:extLst>
              <a:ext uri="{FF2B5EF4-FFF2-40B4-BE49-F238E27FC236}">
                <a16:creationId xmlns:a16="http://schemas.microsoft.com/office/drawing/2014/main" id="{0C54D475-FCA3-2149-9602-5B480E908523}"/>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21" name="Text Placeholder 20">
            <a:extLst>
              <a:ext uri="{FF2B5EF4-FFF2-40B4-BE49-F238E27FC236}">
                <a16:creationId xmlns:a16="http://schemas.microsoft.com/office/drawing/2014/main" id="{7C691234-18C4-0F4F-A18F-D7D178CC6D83}"/>
              </a:ext>
            </a:extLst>
          </p:cNvPr>
          <p:cNvSpPr>
            <a:spLocks noGrp="1"/>
          </p:cNvSpPr>
          <p:nvPr>
            <p:ph type="body" sz="quarter" idx="11" hasCustomPrompt="1"/>
          </p:nvPr>
        </p:nvSpPr>
        <p:spPr>
          <a:xfrm>
            <a:off x="6869113" y="2338389"/>
            <a:ext cx="11418887" cy="596198"/>
          </a:xfrm>
          <a:prstGeom prst="rect">
            <a:avLst/>
          </a:prstGeom>
        </p:spPr>
        <p:txBody>
          <a:bodyPr/>
          <a:lstStyle>
            <a:lvl1pPr marL="0" indent="0" algn="ctr" defTabSz="1828434" eaLnBrk="1" fontAlgn="auto" hangingPunct="1">
              <a:spcBef>
                <a:spcPts val="0"/>
              </a:spcBef>
              <a:spcAft>
                <a:spcPts val="0"/>
              </a:spcAft>
              <a:buNone/>
              <a:defRPr sz="3600" spc="300">
                <a:solidFill>
                  <a:schemeClr val="accent1"/>
                </a:solidFill>
              </a:defRPr>
            </a:lvl1pPr>
            <a:lvl4pPr marL="0" indent="0" algn="ctr" defTabSz="1828434" rtl="0" eaLnBrk="1" fontAlgn="auto" latinLnBrk="0" hangingPunct="1">
              <a:spcBef>
                <a:spcPts val="0"/>
              </a:spcBef>
              <a:spcAft>
                <a:spcPts val="0"/>
              </a:spcAft>
              <a:buNone/>
              <a:defRPr lang="en-US" sz="3600" kern="1200" spc="600" smtClean="0">
                <a:solidFill>
                  <a:schemeClr val="accent1"/>
                </a:solidFill>
                <a:latin typeface="+mn-lt"/>
                <a:ea typeface="Montserrat" charset="0"/>
                <a:cs typeface="Calibri Light" panose="020F0302020204030204" pitchFamily="34" charset="0"/>
              </a:defRPr>
            </a:lvl4pPr>
          </a:lstStyle>
          <a:p>
            <a:pPr algn="ctr" defTabSz="1828434" eaLnBrk="1" fontAlgn="auto" hangingPunct="1">
              <a:spcBef>
                <a:spcPts val="0"/>
              </a:spcBef>
              <a:spcAft>
                <a:spcPts val="0"/>
              </a:spcAft>
              <a:defRPr/>
            </a:pPr>
            <a:r>
              <a:rPr lang="en-US" sz="3600" kern="1200" spc="600" dirty="0">
                <a:solidFill>
                  <a:schemeClr val="accent1"/>
                </a:solidFill>
                <a:latin typeface="+mn-lt"/>
                <a:ea typeface="Montserrat" charset="0"/>
                <a:cs typeface="Calibri Light" panose="020F0302020204030204" pitchFamily="34" charset="0"/>
              </a:rPr>
              <a:t>WRITE HERE SOMETHING ABOUT TITLE</a:t>
            </a:r>
            <a:endParaRPr lang="en-US" sz="3600" b="1" kern="1200" spc="600" dirty="0">
              <a:solidFill>
                <a:schemeClr val="accent1"/>
              </a:solidFill>
              <a:latin typeface="+mn-lt"/>
              <a:ea typeface="Montserrat Extra" charset="0"/>
              <a:cs typeface="Montserrat Extra" charset="0"/>
            </a:endParaRPr>
          </a:p>
        </p:txBody>
      </p:sp>
      <p:sp>
        <p:nvSpPr>
          <p:cNvPr id="9" name="Footer Placeholder 4">
            <a:extLst>
              <a:ext uri="{FF2B5EF4-FFF2-40B4-BE49-F238E27FC236}">
                <a16:creationId xmlns:a16="http://schemas.microsoft.com/office/drawing/2014/main" id="{5BD12AEC-869D-C841-953A-B70FB3C9034F}"/>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0" name="Slide Number Placeholder 5">
            <a:extLst>
              <a:ext uri="{FF2B5EF4-FFF2-40B4-BE49-F238E27FC236}">
                <a16:creationId xmlns:a16="http://schemas.microsoft.com/office/drawing/2014/main" id="{AB8AA625-71BA-BF4C-B9AD-B066207CD1AC}"/>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5017714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464C11-FFE9-8444-A446-D39732101E2E}"/>
              </a:ext>
            </a:extLst>
          </p:cNvPr>
          <p:cNvSpPr>
            <a:spLocks noGrp="1"/>
          </p:cNvSpPr>
          <p:nvPr>
            <p:ph type="body" sz="quarter" idx="13"/>
          </p:nvPr>
        </p:nvSpPr>
        <p:spPr>
          <a:xfrm>
            <a:off x="2975816" y="3956704"/>
            <a:ext cx="19381787" cy="7727950"/>
          </a:xfrm>
          <a:prstGeom prst="rect">
            <a:avLst/>
          </a:prstGeom>
        </p:spPr>
        <p:txBody>
          <a:bodyPr/>
          <a:lstStyle>
            <a:lvl1pPr>
              <a:defRPr sz="4400"/>
            </a:lvl1pPr>
            <a:lvl2pPr>
              <a:defRPr sz="3600"/>
            </a:lvl2pPr>
            <a:lvl3pPr>
              <a:defRPr sz="3200"/>
            </a:lvl3pPr>
            <a:lvl4pPr>
              <a:defRPr sz="2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7" name="Straight Connector 16">
            <a:extLst>
              <a:ext uri="{FF2B5EF4-FFF2-40B4-BE49-F238E27FC236}">
                <a16:creationId xmlns:a16="http://schemas.microsoft.com/office/drawing/2014/main" id="{D9B59FAB-89CC-C948-B316-517771FFB459}"/>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8" name="Text Placeholder 18">
            <a:extLst>
              <a:ext uri="{FF2B5EF4-FFF2-40B4-BE49-F238E27FC236}">
                <a16:creationId xmlns:a16="http://schemas.microsoft.com/office/drawing/2014/main" id="{A99F1C98-EF16-FC48-914B-B01642E7BC9E}"/>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19" name="Text Placeholder 20">
            <a:extLst>
              <a:ext uri="{FF2B5EF4-FFF2-40B4-BE49-F238E27FC236}">
                <a16:creationId xmlns:a16="http://schemas.microsoft.com/office/drawing/2014/main" id="{104F5F66-8061-0D45-812D-E524BABC0737}"/>
              </a:ext>
            </a:extLst>
          </p:cNvPr>
          <p:cNvSpPr>
            <a:spLocks noGrp="1"/>
          </p:cNvSpPr>
          <p:nvPr>
            <p:ph type="body" sz="quarter" idx="11" hasCustomPrompt="1"/>
          </p:nvPr>
        </p:nvSpPr>
        <p:spPr>
          <a:xfrm>
            <a:off x="6869113" y="2338389"/>
            <a:ext cx="11418887" cy="596198"/>
          </a:xfrm>
          <a:prstGeom prst="rect">
            <a:avLst/>
          </a:prstGeom>
        </p:spPr>
        <p:txBody>
          <a:bodyPr/>
          <a:lstStyle>
            <a:lvl1pPr marL="0" indent="0" algn="ctr" defTabSz="1828434" eaLnBrk="1" fontAlgn="auto" hangingPunct="1">
              <a:spcBef>
                <a:spcPts val="0"/>
              </a:spcBef>
              <a:spcAft>
                <a:spcPts val="0"/>
              </a:spcAft>
              <a:buNone/>
              <a:defRPr/>
            </a:lvl1pPr>
            <a:lvl4pPr marL="0" indent="0" algn="ctr" defTabSz="1828434" rtl="0" eaLnBrk="1" fontAlgn="auto" latinLnBrk="0" hangingPunct="1">
              <a:spcBef>
                <a:spcPts val="0"/>
              </a:spcBef>
              <a:spcAft>
                <a:spcPts val="0"/>
              </a:spcAft>
              <a:buNone/>
              <a:defRPr lang="en-US" sz="3600" kern="1200" spc="600" smtClean="0">
                <a:solidFill>
                  <a:schemeClr val="accent1"/>
                </a:solidFill>
                <a:latin typeface="+mn-lt"/>
                <a:ea typeface="Montserrat" charset="0"/>
                <a:cs typeface="Calibri Light" panose="020F0302020204030204" pitchFamily="34" charset="0"/>
              </a:defRPr>
            </a:lvl4pPr>
          </a:lstStyle>
          <a:p>
            <a:pPr algn="ctr" defTabSz="1828434" eaLnBrk="1" fontAlgn="auto" hangingPunct="1">
              <a:spcBef>
                <a:spcPts val="0"/>
              </a:spcBef>
              <a:spcAft>
                <a:spcPts val="0"/>
              </a:spcAft>
              <a:defRPr/>
            </a:pPr>
            <a:r>
              <a:rPr lang="en-US" sz="3600" kern="1200" spc="600" dirty="0">
                <a:solidFill>
                  <a:schemeClr val="accent1"/>
                </a:solidFill>
                <a:latin typeface="+mn-lt"/>
                <a:ea typeface="Montserrat" charset="0"/>
                <a:cs typeface="Calibri Light" panose="020F0302020204030204" pitchFamily="34" charset="0"/>
              </a:rPr>
              <a:t>WRITE HERE SOMETHING ABOUT TITLE</a:t>
            </a:r>
            <a:endParaRPr lang="en-US" sz="3600" b="1" kern="1200" spc="600" dirty="0">
              <a:solidFill>
                <a:schemeClr val="accent1"/>
              </a:solidFill>
              <a:latin typeface="+mn-lt"/>
              <a:ea typeface="Montserrat Extra" charset="0"/>
              <a:cs typeface="Montserrat Extra" charset="0"/>
            </a:endParaRPr>
          </a:p>
        </p:txBody>
      </p:sp>
      <p:sp>
        <p:nvSpPr>
          <p:cNvPr id="10" name="Footer Placeholder 4">
            <a:extLst>
              <a:ext uri="{FF2B5EF4-FFF2-40B4-BE49-F238E27FC236}">
                <a16:creationId xmlns:a16="http://schemas.microsoft.com/office/drawing/2014/main" id="{108713BF-1F62-4A49-BD5B-8706AAE5CEE1}"/>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1" name="Slide Number Placeholder 5">
            <a:extLst>
              <a:ext uri="{FF2B5EF4-FFF2-40B4-BE49-F238E27FC236}">
                <a16:creationId xmlns:a16="http://schemas.microsoft.com/office/drawing/2014/main" id="{7749D71B-B5BE-4C4F-A91F-127E4A752852}"/>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9745503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D Title and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464C11-FFE9-8444-A446-D39732101E2E}"/>
              </a:ext>
            </a:extLst>
          </p:cNvPr>
          <p:cNvSpPr>
            <a:spLocks noGrp="1"/>
          </p:cNvSpPr>
          <p:nvPr>
            <p:ph type="body" sz="quarter" idx="13"/>
          </p:nvPr>
        </p:nvSpPr>
        <p:spPr>
          <a:xfrm>
            <a:off x="2975816" y="2680797"/>
            <a:ext cx="19381787" cy="7727950"/>
          </a:xfrm>
          <a:prstGeom prst="rect">
            <a:avLst/>
          </a:prstGeom>
        </p:spPr>
        <p:txBody>
          <a:bodyPr/>
          <a:lstStyle>
            <a:lvl1pPr>
              <a:defRPr sz="4400"/>
            </a:lvl1pPr>
            <a:lvl2pPr>
              <a:defRPr sz="3600"/>
            </a:lvl2pPr>
            <a:lvl3pPr>
              <a:defRPr sz="3200"/>
            </a:lvl3pPr>
            <a:lvl4pPr>
              <a:defRPr sz="2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2F7ACBF-A490-9F42-AC09-794231A86FB4}"/>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 Placeholder 18">
            <a:extLst>
              <a:ext uri="{FF2B5EF4-FFF2-40B4-BE49-F238E27FC236}">
                <a16:creationId xmlns:a16="http://schemas.microsoft.com/office/drawing/2014/main" id="{E6147C6B-C7C9-8F40-B2E1-47B09D9A6B3F}"/>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11" name="Footer Placeholder 4">
            <a:extLst>
              <a:ext uri="{FF2B5EF4-FFF2-40B4-BE49-F238E27FC236}">
                <a16:creationId xmlns:a16="http://schemas.microsoft.com/office/drawing/2014/main" id="{CB7E2247-A433-3443-B324-51478FF665D6}"/>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3" name="Slide Number Placeholder 5">
            <a:extLst>
              <a:ext uri="{FF2B5EF4-FFF2-40B4-BE49-F238E27FC236}">
                <a16:creationId xmlns:a16="http://schemas.microsoft.com/office/drawing/2014/main" id="{18915A84-605C-2A42-9A6A-CDA0FAE81E6D}"/>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244828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pic>
        <p:nvPicPr>
          <p:cNvPr id="9" name="Picture Placeholder 4">
            <a:extLst>
              <a:ext uri="{FF2B5EF4-FFF2-40B4-BE49-F238E27FC236}">
                <a16:creationId xmlns:a16="http://schemas.microsoft.com/office/drawing/2014/main" id="{5A5A3E6F-BE9A-BE4E-BBE4-B6B375C20F7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 y="1"/>
            <a:ext cx="24377650" cy="13715999"/>
          </a:xfrm>
          <a:prstGeom prst="rect">
            <a:avLst/>
          </a:prstGeom>
        </p:spPr>
      </p:pic>
      <p:sp>
        <p:nvSpPr>
          <p:cNvPr id="10" name="Rectangle 9">
            <a:extLst>
              <a:ext uri="{FF2B5EF4-FFF2-40B4-BE49-F238E27FC236}">
                <a16:creationId xmlns:a16="http://schemas.microsoft.com/office/drawing/2014/main" id="{80B4C014-0CDF-C14A-BC98-00E8C0E1AF4A}"/>
              </a:ext>
            </a:extLst>
          </p:cNvPr>
          <p:cNvSpPr/>
          <p:nvPr userDrawn="1"/>
        </p:nvSpPr>
        <p:spPr>
          <a:xfrm>
            <a:off x="-2" y="0"/>
            <a:ext cx="24377650" cy="13715999"/>
          </a:xfrm>
          <a:prstGeom prst="rect">
            <a:avLst/>
          </a:prstGeom>
          <a:gradFill flip="none" rotWithShape="1">
            <a:gsLst>
              <a:gs pos="100000">
                <a:schemeClr val="accent1">
                  <a:alpha val="63000"/>
                </a:schemeClr>
              </a:gs>
              <a:gs pos="0">
                <a:schemeClr val="accent3"/>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6A20C9-0A0B-1C4D-A64C-30C5FE976C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04386" y="502219"/>
            <a:ext cx="1945901" cy="606690"/>
          </a:xfrm>
          <a:prstGeom prst="rect">
            <a:avLst/>
          </a:prstGeom>
        </p:spPr>
      </p:pic>
    </p:spTree>
    <p:extLst>
      <p:ext uri="{BB962C8B-B14F-4D97-AF65-F5344CB8AC3E}">
        <p14:creationId xmlns:p14="http://schemas.microsoft.com/office/powerpoint/2010/main" val="26680299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3355924" y="463005"/>
            <a:ext cx="588135" cy="566706"/>
          </a:xfrm>
          <a:prstGeom prst="rect">
            <a:avLst/>
          </a:prstGeom>
        </p:spPr>
        <p:txBody>
          <a:bodyPr/>
          <a:lstStyle/>
          <a:p>
            <a:fld id="{3C5270D8-F0AB-467B-ABCD-01AD8DAC8DE1}" type="slidenum">
              <a:rPr lang="en-US" smtClean="0"/>
              <a:t>‹#›</a:t>
            </a:fld>
            <a:endParaRPr lang="en-US"/>
          </a:p>
        </p:txBody>
      </p:sp>
      <p:sp>
        <p:nvSpPr>
          <p:cNvPr id="9" name="Line 16">
            <a:extLst>
              <a:ext uri="{FF2B5EF4-FFF2-40B4-BE49-F238E27FC236}">
                <a16:creationId xmlns:a16="http://schemas.microsoft.com/office/drawing/2014/main" id="{422589FA-7D19-704B-8A86-764EF1BD203B}"/>
              </a:ext>
            </a:extLst>
          </p:cNvPr>
          <p:cNvSpPr>
            <a:spLocks noChangeShapeType="1"/>
          </p:cNvSpPr>
          <p:nvPr userDrawn="1"/>
        </p:nvSpPr>
        <p:spPr bwMode="auto">
          <a:xfrm>
            <a:off x="4425513" y="8216329"/>
            <a:ext cx="13390543" cy="0"/>
          </a:xfrm>
          <a:prstGeom prst="line">
            <a:avLst/>
          </a:prstGeom>
          <a:noFill/>
          <a:ln w="127000" cap="rnd">
            <a:gradFill>
              <a:gsLst>
                <a:gs pos="0">
                  <a:schemeClr val="accent1"/>
                </a:gs>
                <a:gs pos="100000">
                  <a:schemeClr val="accent3"/>
                </a:gs>
              </a:gsLst>
              <a:lin ang="0" scaled="0"/>
            </a:gra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10" name="Group 9">
            <a:extLst>
              <a:ext uri="{FF2B5EF4-FFF2-40B4-BE49-F238E27FC236}">
                <a16:creationId xmlns:a16="http://schemas.microsoft.com/office/drawing/2014/main" id="{4B62202B-575E-CE46-B6B3-FAD0CDB817DD}"/>
              </a:ext>
            </a:extLst>
          </p:cNvPr>
          <p:cNvGrpSpPr/>
          <p:nvPr userDrawn="1"/>
        </p:nvGrpSpPr>
        <p:grpSpPr>
          <a:xfrm>
            <a:off x="17508993" y="7698995"/>
            <a:ext cx="4272160" cy="3574595"/>
            <a:chOff x="6687200" y="2321439"/>
            <a:chExt cx="1698531" cy="1421192"/>
          </a:xfrm>
        </p:grpSpPr>
        <p:sp>
          <p:nvSpPr>
            <p:cNvPr id="11" name="Freeform 17">
              <a:extLst>
                <a:ext uri="{FF2B5EF4-FFF2-40B4-BE49-F238E27FC236}">
                  <a16:creationId xmlns:a16="http://schemas.microsoft.com/office/drawing/2014/main" id="{86EDBAC7-28C6-754D-B06A-1D5D38A38782}"/>
                </a:ext>
              </a:extLst>
            </p:cNvPr>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1270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2" name="Line 18">
              <a:extLst>
                <a:ext uri="{FF2B5EF4-FFF2-40B4-BE49-F238E27FC236}">
                  <a16:creationId xmlns:a16="http://schemas.microsoft.com/office/drawing/2014/main" id="{71C4C29B-052E-6A4D-90F9-D4774A8544D7}"/>
                </a:ext>
              </a:extLst>
            </p:cNvPr>
            <p:cNvSpPr>
              <a:spLocks noChangeShapeType="1"/>
            </p:cNvSpPr>
            <p:nvPr/>
          </p:nvSpPr>
          <p:spPr bwMode="auto">
            <a:xfrm>
              <a:off x="6687201" y="3536950"/>
              <a:ext cx="971347" cy="0"/>
            </a:xfrm>
            <a:prstGeom prst="line">
              <a:avLst/>
            </a:prstGeom>
            <a:noFill/>
            <a:ln w="1270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3" name="Line 19">
              <a:extLst>
                <a:ext uri="{FF2B5EF4-FFF2-40B4-BE49-F238E27FC236}">
                  <a16:creationId xmlns:a16="http://schemas.microsoft.com/office/drawing/2014/main" id="{D7031C28-F267-D044-9777-493F730ED594}"/>
                </a:ext>
              </a:extLst>
            </p:cNvPr>
            <p:cNvSpPr>
              <a:spLocks noChangeShapeType="1"/>
            </p:cNvSpPr>
            <p:nvPr/>
          </p:nvSpPr>
          <p:spPr bwMode="auto">
            <a:xfrm flipH="1">
              <a:off x="6687200" y="2527121"/>
              <a:ext cx="971347" cy="0"/>
            </a:xfrm>
            <a:prstGeom prst="line">
              <a:avLst/>
            </a:prstGeom>
            <a:noFill/>
            <a:ln w="1270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 name="Group 13">
            <a:extLst>
              <a:ext uri="{FF2B5EF4-FFF2-40B4-BE49-F238E27FC236}">
                <a16:creationId xmlns:a16="http://schemas.microsoft.com/office/drawing/2014/main" id="{935B5294-8516-404F-A300-7FF44BF8AB5D}"/>
              </a:ext>
            </a:extLst>
          </p:cNvPr>
          <p:cNvGrpSpPr/>
          <p:nvPr userDrawn="1"/>
        </p:nvGrpSpPr>
        <p:grpSpPr>
          <a:xfrm>
            <a:off x="2596497" y="5159064"/>
            <a:ext cx="4272158" cy="3554569"/>
            <a:chOff x="758270" y="1311610"/>
            <a:chExt cx="1698530" cy="1413230"/>
          </a:xfrm>
        </p:grpSpPr>
        <p:sp>
          <p:nvSpPr>
            <p:cNvPr id="15" name="Freeform 14">
              <a:extLst>
                <a:ext uri="{FF2B5EF4-FFF2-40B4-BE49-F238E27FC236}">
                  <a16:creationId xmlns:a16="http://schemas.microsoft.com/office/drawing/2014/main" id="{DC621DEC-A013-B840-B318-500A79AC7C12}"/>
                </a:ext>
              </a:extLst>
            </p:cNvPr>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1270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6" name="Line 15">
              <a:extLst>
                <a:ext uri="{FF2B5EF4-FFF2-40B4-BE49-F238E27FC236}">
                  <a16:creationId xmlns:a16="http://schemas.microsoft.com/office/drawing/2014/main" id="{156293A2-2758-8840-A414-729B7D97A6A2}"/>
                </a:ext>
              </a:extLst>
            </p:cNvPr>
            <p:cNvSpPr>
              <a:spLocks noChangeShapeType="1"/>
            </p:cNvSpPr>
            <p:nvPr/>
          </p:nvSpPr>
          <p:spPr bwMode="auto">
            <a:xfrm flipH="1">
              <a:off x="1485453" y="1509330"/>
              <a:ext cx="971347" cy="0"/>
            </a:xfrm>
            <a:prstGeom prst="line">
              <a:avLst/>
            </a:prstGeom>
            <a:noFill/>
            <a:ln w="1270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Line 15">
              <a:extLst>
                <a:ext uri="{FF2B5EF4-FFF2-40B4-BE49-F238E27FC236}">
                  <a16:creationId xmlns:a16="http://schemas.microsoft.com/office/drawing/2014/main" id="{372E9356-5CAE-0141-9D42-F589BFB21548}"/>
                </a:ext>
              </a:extLst>
            </p:cNvPr>
            <p:cNvSpPr>
              <a:spLocks noChangeShapeType="1"/>
            </p:cNvSpPr>
            <p:nvPr/>
          </p:nvSpPr>
          <p:spPr bwMode="auto">
            <a:xfrm flipH="1">
              <a:off x="1485453" y="2527121"/>
              <a:ext cx="971347" cy="0"/>
            </a:xfrm>
            <a:prstGeom prst="line">
              <a:avLst/>
            </a:prstGeom>
            <a:noFill/>
            <a:ln w="1270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a:extLst>
              <a:ext uri="{FF2B5EF4-FFF2-40B4-BE49-F238E27FC236}">
                <a16:creationId xmlns:a16="http://schemas.microsoft.com/office/drawing/2014/main" id="{E362EE5A-87A6-3347-AA2E-54F821A5A013}"/>
              </a:ext>
            </a:extLst>
          </p:cNvPr>
          <p:cNvGrpSpPr/>
          <p:nvPr userDrawn="1"/>
        </p:nvGrpSpPr>
        <p:grpSpPr>
          <a:xfrm>
            <a:off x="5851552" y="3749085"/>
            <a:ext cx="3814572" cy="3814572"/>
            <a:chOff x="8370817" y="4569711"/>
            <a:chExt cx="3814572" cy="3814572"/>
          </a:xfrm>
        </p:grpSpPr>
        <p:sp>
          <p:nvSpPr>
            <p:cNvPr id="19" name="Oval 18">
              <a:extLst>
                <a:ext uri="{FF2B5EF4-FFF2-40B4-BE49-F238E27FC236}">
                  <a16:creationId xmlns:a16="http://schemas.microsoft.com/office/drawing/2014/main" id="{F6FDC248-25BF-AC44-AEA3-FC5E1DC2B745}"/>
                </a:ext>
              </a:extLst>
            </p:cNvPr>
            <p:cNvSpPr/>
            <p:nvPr/>
          </p:nvSpPr>
          <p:spPr>
            <a:xfrm>
              <a:off x="9402203" y="5601097"/>
              <a:ext cx="1751800" cy="1751800"/>
            </a:xfrm>
            <a:prstGeom prst="ellipse">
              <a:avLst/>
            </a:prstGeom>
            <a:solidFill>
              <a:schemeClr val="bg1"/>
            </a:solidFill>
            <a:ln>
              <a:noFill/>
            </a:ln>
            <a:effectLst>
              <a:outerShdw blurRad="254000" dist="254000" dir="5400000" algn="tl"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1600" dirty="0">
                <a:latin typeface="Rockwell Condensed" panose="02060603050405020104" pitchFamily="18" charset="0"/>
              </a:endParaRPr>
            </a:p>
          </p:txBody>
        </p:sp>
        <p:grpSp>
          <p:nvGrpSpPr>
            <p:cNvPr id="20" name="Group 19">
              <a:extLst>
                <a:ext uri="{FF2B5EF4-FFF2-40B4-BE49-F238E27FC236}">
                  <a16:creationId xmlns:a16="http://schemas.microsoft.com/office/drawing/2014/main" id="{886F931E-9971-5A4A-8F6C-58F676445C80}"/>
                </a:ext>
              </a:extLst>
            </p:cNvPr>
            <p:cNvGrpSpPr/>
            <p:nvPr/>
          </p:nvGrpSpPr>
          <p:grpSpPr>
            <a:xfrm>
              <a:off x="8370817" y="4569711"/>
              <a:ext cx="3814572" cy="3814572"/>
              <a:chOff x="3880472" y="5246371"/>
              <a:chExt cx="2651477" cy="2651477"/>
            </a:xfrm>
          </p:grpSpPr>
          <p:sp>
            <p:nvSpPr>
              <p:cNvPr id="22" name="Oval 21">
                <a:extLst>
                  <a:ext uri="{FF2B5EF4-FFF2-40B4-BE49-F238E27FC236}">
                    <a16:creationId xmlns:a16="http://schemas.microsoft.com/office/drawing/2014/main" id="{D768C722-C36A-7045-A92F-CE17342E66F5}"/>
                  </a:ext>
                </a:extLst>
              </p:cNvPr>
              <p:cNvSpPr/>
              <p:nvPr/>
            </p:nvSpPr>
            <p:spPr>
              <a:xfrm>
                <a:off x="4221232" y="5587131"/>
                <a:ext cx="1969955" cy="1969955"/>
              </a:xfrm>
              <a:prstGeom prst="ellipse">
                <a:avLst/>
              </a:prstGeom>
              <a:noFill/>
              <a:ln w="6350">
                <a:solidFill>
                  <a:schemeClr val="bg1">
                    <a:lumMod val="75000"/>
                    <a:alpha val="2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sp>
            <p:nvSpPr>
              <p:cNvPr id="23" name="Oval 22">
                <a:extLst>
                  <a:ext uri="{FF2B5EF4-FFF2-40B4-BE49-F238E27FC236}">
                    <a16:creationId xmlns:a16="http://schemas.microsoft.com/office/drawing/2014/main" id="{ACD28B35-62BD-644F-B480-44BF7075C32A}"/>
                  </a:ext>
                </a:extLst>
              </p:cNvPr>
              <p:cNvSpPr/>
              <p:nvPr/>
            </p:nvSpPr>
            <p:spPr>
              <a:xfrm>
                <a:off x="3880472" y="5246371"/>
                <a:ext cx="2651477" cy="2651477"/>
              </a:xfrm>
              <a:prstGeom prst="ellipse">
                <a:avLst/>
              </a:prstGeom>
              <a:noFill/>
              <a:ln w="6350">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grpSp>
        <p:sp>
          <p:nvSpPr>
            <p:cNvPr id="21" name="TextBox 20">
              <a:extLst>
                <a:ext uri="{FF2B5EF4-FFF2-40B4-BE49-F238E27FC236}">
                  <a16:creationId xmlns:a16="http://schemas.microsoft.com/office/drawing/2014/main" id="{F83039C2-87E3-EC41-8C0E-CE63279DAEEF}"/>
                </a:ext>
              </a:extLst>
            </p:cNvPr>
            <p:cNvSpPr txBox="1"/>
            <p:nvPr/>
          </p:nvSpPr>
          <p:spPr>
            <a:xfrm>
              <a:off x="10067146" y="6123053"/>
              <a:ext cx="421910" cy="707886"/>
            </a:xfrm>
            <a:prstGeom prst="rect">
              <a:avLst/>
            </a:prstGeom>
            <a:noFill/>
          </p:spPr>
          <p:txBody>
            <a:bodyPr wrap="none" rtlCol="0">
              <a:spAutoFit/>
            </a:bodyPr>
            <a:lstStyle/>
            <a:p>
              <a:pPr algn="ctr"/>
              <a:r>
                <a:rPr lang="en-US" sz="4000" b="1" dirty="0">
                  <a:solidFill>
                    <a:schemeClr val="accent1"/>
                  </a:solidFill>
                  <a:latin typeface="Calibri Bold"/>
                </a:rPr>
                <a:t>?</a:t>
              </a:r>
            </a:p>
          </p:txBody>
        </p:sp>
      </p:grpSp>
      <p:grpSp>
        <p:nvGrpSpPr>
          <p:cNvPr id="24" name="Group 23">
            <a:extLst>
              <a:ext uri="{FF2B5EF4-FFF2-40B4-BE49-F238E27FC236}">
                <a16:creationId xmlns:a16="http://schemas.microsoft.com/office/drawing/2014/main" id="{D64415F8-5ED2-FF47-937C-E2817FBB949F}"/>
              </a:ext>
            </a:extLst>
          </p:cNvPr>
          <p:cNvGrpSpPr/>
          <p:nvPr userDrawn="1"/>
        </p:nvGrpSpPr>
        <p:grpSpPr>
          <a:xfrm>
            <a:off x="14915991" y="8848973"/>
            <a:ext cx="3814572" cy="3814572"/>
            <a:chOff x="8370817" y="4569711"/>
            <a:chExt cx="3814572" cy="3814572"/>
          </a:xfrm>
        </p:grpSpPr>
        <p:sp>
          <p:nvSpPr>
            <p:cNvPr id="25" name="Oval 24">
              <a:extLst>
                <a:ext uri="{FF2B5EF4-FFF2-40B4-BE49-F238E27FC236}">
                  <a16:creationId xmlns:a16="http://schemas.microsoft.com/office/drawing/2014/main" id="{7B999494-A148-974D-9608-CD0734E902FD}"/>
                </a:ext>
              </a:extLst>
            </p:cNvPr>
            <p:cNvSpPr/>
            <p:nvPr/>
          </p:nvSpPr>
          <p:spPr>
            <a:xfrm>
              <a:off x="9402203" y="5601097"/>
              <a:ext cx="1751800" cy="1751800"/>
            </a:xfrm>
            <a:prstGeom prst="ellipse">
              <a:avLst/>
            </a:prstGeom>
            <a:solidFill>
              <a:schemeClr val="bg1"/>
            </a:solidFill>
            <a:ln>
              <a:noFill/>
            </a:ln>
            <a:effectLst>
              <a:outerShdw blurRad="254000" dist="254000" dir="5400000" algn="tl"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1600" dirty="0">
                <a:latin typeface="Rockwell Condensed" panose="02060603050405020104" pitchFamily="18" charset="0"/>
              </a:endParaRPr>
            </a:p>
          </p:txBody>
        </p:sp>
        <p:grpSp>
          <p:nvGrpSpPr>
            <p:cNvPr id="26" name="Group 25">
              <a:extLst>
                <a:ext uri="{FF2B5EF4-FFF2-40B4-BE49-F238E27FC236}">
                  <a16:creationId xmlns:a16="http://schemas.microsoft.com/office/drawing/2014/main" id="{BF4201CF-19FD-4F41-A5B0-F8E42D615721}"/>
                </a:ext>
              </a:extLst>
            </p:cNvPr>
            <p:cNvGrpSpPr/>
            <p:nvPr/>
          </p:nvGrpSpPr>
          <p:grpSpPr>
            <a:xfrm>
              <a:off x="8370817" y="4569711"/>
              <a:ext cx="3814572" cy="3814572"/>
              <a:chOff x="3880472" y="5246371"/>
              <a:chExt cx="2651477" cy="2651477"/>
            </a:xfrm>
          </p:grpSpPr>
          <p:sp>
            <p:nvSpPr>
              <p:cNvPr id="28" name="Oval 27">
                <a:extLst>
                  <a:ext uri="{FF2B5EF4-FFF2-40B4-BE49-F238E27FC236}">
                    <a16:creationId xmlns:a16="http://schemas.microsoft.com/office/drawing/2014/main" id="{AADE75F6-2DD1-474B-841B-2E240BDCA3E7}"/>
                  </a:ext>
                </a:extLst>
              </p:cNvPr>
              <p:cNvSpPr/>
              <p:nvPr/>
            </p:nvSpPr>
            <p:spPr>
              <a:xfrm>
                <a:off x="4221232" y="5587131"/>
                <a:ext cx="1969955" cy="1969955"/>
              </a:xfrm>
              <a:prstGeom prst="ellipse">
                <a:avLst/>
              </a:prstGeom>
              <a:noFill/>
              <a:ln w="6350">
                <a:solidFill>
                  <a:schemeClr val="bg1">
                    <a:lumMod val="75000"/>
                    <a:alpha val="2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sp>
            <p:nvSpPr>
              <p:cNvPr id="29" name="Oval 28">
                <a:extLst>
                  <a:ext uri="{FF2B5EF4-FFF2-40B4-BE49-F238E27FC236}">
                    <a16:creationId xmlns:a16="http://schemas.microsoft.com/office/drawing/2014/main" id="{CB1618C8-774F-4042-B084-79435C6C9AA4}"/>
                  </a:ext>
                </a:extLst>
              </p:cNvPr>
              <p:cNvSpPr/>
              <p:nvPr/>
            </p:nvSpPr>
            <p:spPr>
              <a:xfrm>
                <a:off x="3880472" y="5246371"/>
                <a:ext cx="2651477" cy="2651477"/>
              </a:xfrm>
              <a:prstGeom prst="ellipse">
                <a:avLst/>
              </a:prstGeom>
              <a:noFill/>
              <a:ln w="6350">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grpSp>
        <p:sp>
          <p:nvSpPr>
            <p:cNvPr id="27" name="TextBox 26">
              <a:extLst>
                <a:ext uri="{FF2B5EF4-FFF2-40B4-BE49-F238E27FC236}">
                  <a16:creationId xmlns:a16="http://schemas.microsoft.com/office/drawing/2014/main" id="{8BBEE66B-3A56-D04C-A84B-087F4FB82CDA}"/>
                </a:ext>
              </a:extLst>
            </p:cNvPr>
            <p:cNvSpPr txBox="1"/>
            <p:nvPr/>
          </p:nvSpPr>
          <p:spPr>
            <a:xfrm>
              <a:off x="10067146" y="6123053"/>
              <a:ext cx="421910" cy="707886"/>
            </a:xfrm>
            <a:prstGeom prst="rect">
              <a:avLst/>
            </a:prstGeom>
            <a:noFill/>
          </p:spPr>
          <p:txBody>
            <a:bodyPr wrap="none" rtlCol="0">
              <a:spAutoFit/>
            </a:bodyPr>
            <a:lstStyle/>
            <a:p>
              <a:pPr algn="ctr"/>
              <a:r>
                <a:rPr lang="en-US" sz="4000" b="1" dirty="0">
                  <a:solidFill>
                    <a:schemeClr val="accent3"/>
                  </a:solidFill>
                  <a:latin typeface="Calibri Bold"/>
                </a:rPr>
                <a:t>?</a:t>
              </a:r>
            </a:p>
          </p:txBody>
        </p:sp>
      </p:grpSp>
      <p:sp>
        <p:nvSpPr>
          <p:cNvPr id="32" name="Footer Placeholder 4">
            <a:extLst>
              <a:ext uri="{FF2B5EF4-FFF2-40B4-BE49-F238E27FC236}">
                <a16:creationId xmlns:a16="http://schemas.microsoft.com/office/drawing/2014/main" id="{DC550529-F2AB-A84E-9F04-F4B8143C6C8B}"/>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33" name="Slide Number Placeholder 5">
            <a:extLst>
              <a:ext uri="{FF2B5EF4-FFF2-40B4-BE49-F238E27FC236}">
                <a16:creationId xmlns:a16="http://schemas.microsoft.com/office/drawing/2014/main" id="{E93DB916-31D0-AE4F-A90A-604788B6DED4}"/>
              </a:ext>
            </a:extLst>
          </p:cNvPr>
          <p:cNvSpPr txBox="1">
            <a:spLocks/>
          </p:cNvSpPr>
          <p:nvPr userDrawn="1"/>
        </p:nvSpPr>
        <p:spPr>
          <a:xfrm>
            <a:off x="18469505" y="12712700"/>
            <a:ext cx="5484812" cy="730250"/>
          </a:xfrm>
          <a:prstGeom prst="rect">
            <a:avLst/>
          </a:prstGeom>
        </p:spPr>
        <p:txBody>
          <a:bodyPr anchor="ctr"/>
          <a:lstStyle>
            <a:defPPr>
              <a:defRPr lang="en-US"/>
            </a:defPPr>
            <a:lvl1pPr marL="0" algn="r" defTabSz="1828434" rtl="0" eaLnBrk="1" latinLnBrk="0" hangingPunct="1">
              <a:defRPr sz="2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11464937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2DADE6-5FC7-E34F-99AD-E4FE69121741}"/>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22481116" y="457741"/>
            <a:ext cx="1390090" cy="433400"/>
          </a:xfrm>
          <a:prstGeom prst="rect">
            <a:avLst/>
          </a:prstGeom>
        </p:spPr>
      </p:pic>
      <p:sp>
        <p:nvSpPr>
          <p:cNvPr id="5" name="Footer Placeholder 4">
            <a:extLst>
              <a:ext uri="{FF2B5EF4-FFF2-40B4-BE49-F238E27FC236}">
                <a16:creationId xmlns:a16="http://schemas.microsoft.com/office/drawing/2014/main" id="{0F588D73-B2DA-0541-ACEA-E253C51C5E2C}"/>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6" name="Slide Number Placeholder 5">
            <a:extLst>
              <a:ext uri="{FF2B5EF4-FFF2-40B4-BE49-F238E27FC236}">
                <a16:creationId xmlns:a16="http://schemas.microsoft.com/office/drawing/2014/main" id="{B939AA9D-A824-224E-9B0F-2A4638B6E996}"/>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129197708"/>
      </p:ext>
    </p:extLst>
  </p:cSld>
  <p:clrMap bg1="lt1" tx1="dk1" bg2="lt2" tx2="dk2" accent1="accent1" accent2="accent2" accent3="accent3" accent4="accent4" accent5="accent5" accent6="accent6" hlink="hlink" folHlink="folHlink"/>
  <p:sldLayoutIdLst>
    <p:sldLayoutId id="2147483690" r:id="rId1"/>
    <p:sldLayoutId id="2147483683" r:id="rId2"/>
    <p:sldLayoutId id="2147483805" r:id="rId3"/>
    <p:sldLayoutId id="2147483804" r:id="rId4"/>
    <p:sldLayoutId id="2147483662" r:id="rId5"/>
    <p:sldLayoutId id="2147483806" r:id="rId6"/>
    <p:sldLayoutId id="2147483807" r:id="rId7"/>
    <p:sldLayoutId id="2147483663" r:id="rId8"/>
    <p:sldLayoutId id="2147483664" r:id="rId9"/>
    <p:sldLayoutId id="2147483769" r:id="rId10"/>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jp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hyperlink" Target="https://www.pewresearch.org/internet/2010/03/24/chronic-disease-and-the-internet/" TargetMode="External"/><Relationship Id="rId3" Type="http://schemas.openxmlformats.org/officeDocument/2006/relationships/hyperlink" Target="https://getreferralmd.com/2017/01/30-facts-statistics-on-social-media-and-healthcare/" TargetMode="External"/><Relationship Id="rId7" Type="http://schemas.openxmlformats.org/officeDocument/2006/relationships/hyperlink" Target="https://doi.org/10.2196/12876"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doi.org/10.1371/journal.pone.0249181" TargetMode="External"/><Relationship Id="rId11" Type="http://schemas.openxmlformats.org/officeDocument/2006/relationships/image" Target="../media/image8.jpeg"/><Relationship Id="rId5" Type="http://schemas.openxmlformats.org/officeDocument/2006/relationships/hyperlink" Target="https://doi.org/10.1002/cncr.10630" TargetMode="External"/><Relationship Id="rId10" Type="http://schemas.openxmlformats.org/officeDocument/2006/relationships/hyperlink" Target="https://doi.org/10.1371/journal.pone.0216789" TargetMode="External"/><Relationship Id="rId4" Type="http://schemas.openxmlformats.org/officeDocument/2006/relationships/hyperlink" Target="https://doi.org/10.1016/j.tele.2020.101517" TargetMode="External"/><Relationship Id="rId9" Type="http://schemas.openxmlformats.org/officeDocument/2006/relationships/hyperlink" Target="https://doi.org/10.15265/IY-2017-029"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1109/WI.2018.00-36" TargetMode="External"/><Relationship Id="rId3" Type="http://schemas.openxmlformats.org/officeDocument/2006/relationships/hyperlink" Target="https://doi.org/10.2196/22635" TargetMode="External"/><Relationship Id="rId7" Type="http://schemas.openxmlformats.org/officeDocument/2006/relationships/hyperlink" Target="https://doi.org/10.3390/ijerph14010007" TargetMode="External"/><Relationship Id="rId12"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doi.org/10.1016/j.chb.2017.09.001" TargetMode="External"/><Relationship Id="rId11" Type="http://schemas.openxmlformats.org/officeDocument/2006/relationships/hyperlink" Target="https://doi.org/10.18653/v1/D19-6213" TargetMode="External"/><Relationship Id="rId5" Type="http://schemas.openxmlformats.org/officeDocument/2006/relationships/hyperlink" Target="https://doi.org/10.2196/medinform.7779" TargetMode="External"/><Relationship Id="rId10" Type="http://schemas.openxmlformats.org/officeDocument/2006/relationships/hyperlink" Target="https://doi.org/10.1002/asi.24060" TargetMode="External"/><Relationship Id="rId4" Type="http://schemas.openxmlformats.org/officeDocument/2006/relationships/hyperlink" Target="https://doi.org/10.1371/journal.pone.0056221" TargetMode="External"/><Relationship Id="rId9" Type="http://schemas.openxmlformats.org/officeDocument/2006/relationships/hyperlink" Target="https://doi.org/10.3390/vaccines908080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hyperlink" Target="https://community.cloud.databrick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C8AD1-7CDA-4A43-95E5-EDB129B16392}"/>
              </a:ext>
            </a:extLst>
          </p:cNvPr>
          <p:cNvSpPr/>
          <p:nvPr/>
        </p:nvSpPr>
        <p:spPr>
          <a:xfrm>
            <a:off x="6191949" y="8033239"/>
            <a:ext cx="12188825" cy="646331"/>
          </a:xfrm>
          <a:prstGeom prst="rect">
            <a:avLst/>
          </a:prstGeom>
        </p:spPr>
        <p:txBody>
          <a:bodyPr>
            <a:spAutoFit/>
          </a:bodyPr>
          <a:lstStyle/>
          <a:p>
            <a:pPr algn="ctr"/>
            <a:r>
              <a:rPr lang="en-US" sz="3600" b="1" dirty="0" smtClean="0">
                <a:solidFill>
                  <a:schemeClr val="bg1"/>
                </a:solidFill>
                <a:ea typeface="Montserrat Semi" charset="0"/>
                <a:cs typeface="Montserrat Semi" charset="0"/>
              </a:rPr>
              <a:t>DS-670-PHY: Capstone Project in </a:t>
            </a:r>
            <a:r>
              <a:rPr lang="en-US" sz="3600" b="1" dirty="0">
                <a:solidFill>
                  <a:schemeClr val="bg1"/>
                </a:solidFill>
                <a:ea typeface="Montserrat Semi" charset="0"/>
                <a:cs typeface="Montserrat Semi" charset="0"/>
              </a:rPr>
              <a:t>Big Data &amp; Business Analytics</a:t>
            </a:r>
            <a:endParaRPr lang="en-US" sz="3600" b="1" dirty="0">
              <a:solidFill>
                <a:schemeClr val="bg1"/>
              </a:solidFill>
              <a:ea typeface="Montserrat Semi" charset="0"/>
              <a:cs typeface="Montserrat Semi" charset="0"/>
            </a:endParaRPr>
          </a:p>
        </p:txBody>
      </p:sp>
      <p:sp>
        <p:nvSpPr>
          <p:cNvPr id="7" name="TextBox 6">
            <a:extLst>
              <a:ext uri="{FF2B5EF4-FFF2-40B4-BE49-F238E27FC236}">
                <a16:creationId xmlns:a16="http://schemas.microsoft.com/office/drawing/2014/main" id="{85AF395C-B9DD-EA46-BDF3-E0A2C43473BB}"/>
              </a:ext>
            </a:extLst>
          </p:cNvPr>
          <p:cNvSpPr txBox="1"/>
          <p:nvPr/>
        </p:nvSpPr>
        <p:spPr>
          <a:xfrm>
            <a:off x="6669786" y="7525839"/>
            <a:ext cx="11233150" cy="523220"/>
          </a:xfrm>
          <a:prstGeom prst="rect">
            <a:avLst/>
          </a:prstGeom>
          <a:noFill/>
        </p:spPr>
        <p:txBody>
          <a:bodyPr wrap="square">
            <a:spAutoFit/>
          </a:bodyPr>
          <a:lstStyle/>
          <a:p>
            <a:pPr algn="ctr" defTabSz="1828434" eaLnBrk="1" fontAlgn="auto" hangingPunct="1">
              <a:spcBef>
                <a:spcPts val="0"/>
              </a:spcBef>
              <a:spcAft>
                <a:spcPts val="0"/>
              </a:spcAft>
              <a:defRPr/>
            </a:pPr>
            <a:r>
              <a:rPr lang="en-US" sz="2800" spc="600" dirty="0">
                <a:solidFill>
                  <a:schemeClr val="bg1"/>
                </a:solidFill>
                <a:ea typeface="Montserrat" charset="0"/>
                <a:cs typeface="Calibri Light" panose="020F0302020204030204" pitchFamily="34" charset="0"/>
              </a:rPr>
              <a:t>SCOPE &amp; APPROACH</a:t>
            </a:r>
            <a:endParaRPr lang="en-US" sz="2800" b="1" spc="600" dirty="0">
              <a:solidFill>
                <a:schemeClr val="bg1"/>
              </a:solidFill>
              <a:ea typeface="Montserrat Extra" charset="0"/>
              <a:cs typeface="Montserrat Extra" charset="0"/>
            </a:endParaRPr>
          </a:p>
        </p:txBody>
      </p:sp>
      <p:pic>
        <p:nvPicPr>
          <p:cNvPr id="2050" name="Picture 2" descr="Saint Peter's University Athletics - Official Athletics Website"/>
          <p:cNvPicPr>
            <a:picLocks noChangeAspect="1" noChangeArrowheads="1"/>
          </p:cNvPicPr>
          <p:nvPr/>
        </p:nvPicPr>
        <p:blipFill rotWithShape="1">
          <a:blip r:embed="rId3">
            <a:extLst>
              <a:ext uri="{28A0092B-C50C-407E-A947-70E740481C1C}">
                <a14:useLocalDpi xmlns:a14="http://schemas.microsoft.com/office/drawing/2010/main" val="0"/>
              </a:ext>
            </a:extLst>
          </a:blip>
          <a:srcRect b="22164"/>
          <a:stretch/>
        </p:blipFill>
        <p:spPr bwMode="auto">
          <a:xfrm>
            <a:off x="6814804" y="1060433"/>
            <a:ext cx="10943113" cy="6581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1C8AD1-7CDA-4A43-95E5-EDB129B16392}"/>
              </a:ext>
            </a:extLst>
          </p:cNvPr>
          <p:cNvSpPr/>
          <p:nvPr/>
        </p:nvSpPr>
        <p:spPr>
          <a:xfrm>
            <a:off x="775252" y="9020526"/>
            <a:ext cx="23602398" cy="4031873"/>
          </a:xfrm>
          <a:prstGeom prst="rect">
            <a:avLst/>
          </a:prstGeom>
        </p:spPr>
        <p:txBody>
          <a:bodyPr wrap="square">
            <a:spAutoFit/>
          </a:bodyPr>
          <a:lstStyle/>
          <a:p>
            <a:pPr algn="ctr"/>
            <a:r>
              <a:rPr lang="en-US" sz="4000" b="1" dirty="0" smtClean="0">
                <a:solidFill>
                  <a:schemeClr val="accent1">
                    <a:lumMod val="20000"/>
                    <a:lumOff val="80000"/>
                  </a:schemeClr>
                </a:solidFill>
                <a:ea typeface="Montserrat Semi" charset="0"/>
                <a:cs typeface="Montserrat Semi" charset="0"/>
              </a:rPr>
              <a:t>Project plan and management for the selected topic:</a:t>
            </a:r>
            <a:br>
              <a:rPr lang="en-US" sz="4000" b="1" dirty="0" smtClean="0">
                <a:solidFill>
                  <a:schemeClr val="accent1">
                    <a:lumMod val="20000"/>
                    <a:lumOff val="80000"/>
                  </a:schemeClr>
                </a:solidFill>
                <a:ea typeface="Montserrat Semi" charset="0"/>
                <a:cs typeface="Montserrat Semi" charset="0"/>
              </a:rPr>
            </a:br>
            <a:r>
              <a:rPr lang="en-US" sz="5400" b="1" dirty="0">
                <a:solidFill>
                  <a:srgbClr val="93F6FB"/>
                </a:solidFill>
                <a:ea typeface="Montserrat Semi" charset="0"/>
                <a:cs typeface="Montserrat Semi" charset="0"/>
              </a:rPr>
              <a:t>Disease State Conversation and Sentiment Analysis: </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dirty="0" smtClean="0">
                <a:solidFill>
                  <a:schemeClr val="bg1">
                    <a:lumMod val="95000"/>
                  </a:schemeClr>
                </a:solidFill>
                <a:ea typeface="Montserrat Semi" charset="0"/>
                <a:cs typeface="Montserrat Semi" charset="0"/>
              </a:rPr>
              <a:t>Examination </a:t>
            </a:r>
            <a:r>
              <a:rPr lang="en-US" sz="5400" b="1" dirty="0">
                <a:solidFill>
                  <a:schemeClr val="bg1">
                    <a:lumMod val="95000"/>
                  </a:schemeClr>
                </a:solidFill>
                <a:ea typeface="Montserrat Semi" charset="0"/>
                <a:cs typeface="Montserrat Semi" charset="0"/>
              </a:rPr>
              <a:t>of Digital Community Conversations </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dirty="0" smtClean="0">
                <a:solidFill>
                  <a:schemeClr val="bg1">
                    <a:lumMod val="95000"/>
                  </a:schemeClr>
                </a:solidFill>
                <a:ea typeface="Montserrat Semi" charset="0"/>
                <a:cs typeface="Montserrat Semi" charset="0"/>
              </a:rPr>
              <a:t>Within Specific </a:t>
            </a:r>
            <a:r>
              <a:rPr lang="en-US" sz="5400" b="1" dirty="0">
                <a:solidFill>
                  <a:schemeClr val="bg1">
                    <a:lumMod val="95000"/>
                  </a:schemeClr>
                </a:solidFill>
                <a:ea typeface="Montserrat Semi" charset="0"/>
                <a:cs typeface="Montserrat Semi" charset="0"/>
              </a:rPr>
              <a:t>Disease States Via </a:t>
            </a:r>
            <a:r>
              <a:rPr lang="en-US" sz="5400" b="1" dirty="0" err="1" smtClean="0">
                <a:solidFill>
                  <a:schemeClr val="bg1">
                    <a:lumMod val="95000"/>
                  </a:schemeClr>
                </a:solidFill>
                <a:ea typeface="Montserrat Semi" charset="0"/>
                <a:cs typeface="Montserrat Semi" charset="0"/>
              </a:rPr>
              <a:t>Reddit</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i="1" dirty="0" smtClean="0">
                <a:solidFill>
                  <a:srgbClr val="FFC000"/>
                </a:solidFill>
                <a:effectLst>
                  <a:outerShdw blurRad="38100" dist="38100" dir="2700000" algn="tl">
                    <a:srgbClr val="000000">
                      <a:alpha val="43137"/>
                    </a:srgbClr>
                  </a:outerShdw>
                </a:effectLst>
                <a:ea typeface="Montserrat Semi" charset="0"/>
                <a:cs typeface="Montserrat Semi" charset="0"/>
              </a:rPr>
              <a:t>~Literature Review and Analysis~</a:t>
            </a:r>
            <a:endParaRPr lang="en-US" sz="5400" b="1" i="1" dirty="0">
              <a:solidFill>
                <a:srgbClr val="FFC000"/>
              </a:solidFill>
              <a:effectLst>
                <a:outerShdw blurRad="38100" dist="38100" dir="2700000" algn="tl">
                  <a:srgbClr val="000000">
                    <a:alpha val="43137"/>
                  </a:srgbClr>
                </a:outerShdw>
              </a:effectLst>
              <a:ea typeface="Montserrat Semi" charset="0"/>
              <a:cs typeface="Montserrat Semi"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31727" y="10058757"/>
            <a:ext cx="4381500" cy="4381500"/>
          </a:xfrm>
          <a:prstGeom prst="rect">
            <a:avLst/>
          </a:prstGeom>
        </p:spPr>
      </p:pic>
      <p:sp>
        <p:nvSpPr>
          <p:cNvPr id="10" name="Text Placeholder 4">
            <a:extLst>
              <a:ext uri="{FF2B5EF4-FFF2-40B4-BE49-F238E27FC236}">
                <a16:creationId xmlns:a16="http://schemas.microsoft.com/office/drawing/2014/main" id="{E692947D-1CEF-924B-ADF8-D0E4B52EE51A}"/>
              </a:ext>
            </a:extLst>
          </p:cNvPr>
          <p:cNvSpPr txBox="1">
            <a:spLocks/>
          </p:cNvSpPr>
          <p:nvPr/>
        </p:nvSpPr>
        <p:spPr>
          <a:xfrm>
            <a:off x="14619365" y="12818238"/>
            <a:ext cx="5892800" cy="1622019"/>
          </a:xfrm>
          <a:prstGeom prst="rect">
            <a:avLst/>
          </a:prstGeom>
        </p:spPr>
        <p:txBody>
          <a:bodyPr vert="horz" lIns="91440" tIns="45720" rIns="91440" bIns="45720" rtlCol="0">
            <a:normAutofit/>
          </a:bodyPr>
          <a:lstStyle>
            <a:lvl1pPr marL="0" indent="0" algn="l" defTabSz="731520" rtl="0" eaLnBrk="1" latinLnBrk="0" hangingPunct="1">
              <a:spcBef>
                <a:spcPct val="20000"/>
              </a:spcBef>
              <a:buFontTx/>
              <a:buNone/>
              <a:defRPr sz="2600" b="0" i="0" kern="1200" baseline="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r" defTabSz="731520" rtl="0" eaLnBrk="1" fontAlgn="auto" latinLnBrk="0" hangingPunct="1">
              <a:lnSpc>
                <a:spcPct val="100000"/>
              </a:lnSpc>
              <a:spcBef>
                <a:spcPct val="20000"/>
              </a:spcBef>
              <a:spcAft>
                <a:spcPts val="0"/>
              </a:spcAft>
              <a:buClrTx/>
              <a:buSzTx/>
              <a:buFontTx/>
              <a:buNone/>
              <a:tabLst/>
              <a:defRPr/>
            </a:pPr>
            <a:r>
              <a:rPr kumimoji="0" lang="en-US" sz="2600" b="0" i="0" u="none" strike="noStrike" kern="1200" cap="none" spc="0" normalizeH="0" baseline="0" noProof="0" dirty="0" smtClean="0">
                <a:ln>
                  <a:noFill/>
                </a:ln>
                <a:solidFill>
                  <a:schemeClr val="bg1"/>
                </a:solidFill>
                <a:effectLst/>
                <a:uLnTx/>
                <a:uFillTx/>
                <a:latin typeface="Amazon Ember Regular" charset="0"/>
                <a:ea typeface="+mn-ea"/>
              </a:rPr>
              <a:t>Reda Mastouri </a:t>
            </a:r>
          </a:p>
          <a:p>
            <a:pPr marL="0" marR="0" lvl="0" indent="0" algn="r" defTabSz="731520" rtl="0" eaLnBrk="1" fontAlgn="auto" latinLnBrk="0" hangingPunct="1">
              <a:lnSpc>
                <a:spcPct val="100000"/>
              </a:lnSpc>
              <a:spcBef>
                <a:spcPct val="20000"/>
              </a:spcBef>
              <a:spcAft>
                <a:spcPts val="0"/>
              </a:spcAft>
              <a:buClrTx/>
              <a:buSzTx/>
              <a:buFontTx/>
              <a:buNone/>
              <a:tabLst/>
              <a:defRPr/>
            </a:pPr>
            <a:r>
              <a:rPr kumimoji="0" lang="en-US" sz="2600" b="0" i="0" u="none" strike="noStrike" kern="1200" cap="none" spc="0" normalizeH="0" baseline="0" noProof="0" dirty="0" smtClean="0">
                <a:ln>
                  <a:noFill/>
                </a:ln>
                <a:solidFill>
                  <a:schemeClr val="bg1"/>
                </a:solidFill>
                <a:effectLst/>
                <a:uLnTx/>
                <a:uFillTx/>
                <a:latin typeface="Amazon Ember Regular" charset="0"/>
                <a:ea typeface="+mn-ea"/>
              </a:rPr>
              <a:t>MSc.in</a:t>
            </a:r>
            <a:r>
              <a:rPr kumimoji="0" lang="en-US" sz="2600" b="0" i="0" u="none" strike="noStrike" kern="1200" cap="none" spc="0" normalizeH="0" noProof="0" dirty="0" smtClean="0">
                <a:ln>
                  <a:noFill/>
                </a:ln>
                <a:solidFill>
                  <a:schemeClr val="bg1"/>
                </a:solidFill>
                <a:effectLst/>
                <a:uLnTx/>
                <a:uFillTx/>
                <a:latin typeface="Amazon Ember Regular" charset="0"/>
                <a:ea typeface="+mn-ea"/>
              </a:rPr>
              <a:t> Data Sciences</a:t>
            </a:r>
            <a:endParaRPr kumimoji="0" lang="en-US" sz="2600" b="0" i="0" u="none" strike="noStrike" kern="1200" cap="none" spc="0" normalizeH="0" baseline="0" noProof="0" dirty="0" smtClean="0">
              <a:ln>
                <a:noFill/>
              </a:ln>
              <a:solidFill>
                <a:schemeClr val="bg1"/>
              </a:solidFill>
              <a:effectLst/>
              <a:uLnTx/>
              <a:uFillTx/>
              <a:latin typeface="Amazon Ember Regular" charset="0"/>
              <a:ea typeface="+mn-ea"/>
            </a:endParaRPr>
          </a:p>
          <a:p>
            <a:pPr marL="0" marR="0" lvl="0" indent="0" algn="r" defTabSz="731520" rtl="0" eaLnBrk="1" fontAlgn="auto" latinLnBrk="0" hangingPunct="1">
              <a:lnSpc>
                <a:spcPct val="100000"/>
              </a:lnSpc>
              <a:spcBef>
                <a:spcPct val="20000"/>
              </a:spcBef>
              <a:spcAft>
                <a:spcPts val="0"/>
              </a:spcAft>
              <a:buClrTx/>
              <a:buSzTx/>
              <a:buFontTx/>
              <a:buNone/>
              <a:tabLst/>
              <a:defRPr/>
            </a:pPr>
            <a:r>
              <a:rPr lang="en-US" dirty="0" smtClean="0">
                <a:solidFill>
                  <a:schemeClr val="bg1"/>
                </a:solidFill>
              </a:rPr>
              <a:t>Fall </a:t>
            </a:r>
            <a:r>
              <a:rPr kumimoji="0" lang="en-US" sz="2600" b="0" i="0" u="none" strike="noStrike" kern="1200" cap="none" spc="0" normalizeH="0" baseline="0" noProof="0" dirty="0" smtClean="0">
                <a:ln>
                  <a:noFill/>
                </a:ln>
                <a:solidFill>
                  <a:schemeClr val="bg1"/>
                </a:solidFill>
                <a:effectLst/>
                <a:uLnTx/>
                <a:uFillTx/>
                <a:latin typeface="Amazon Ember Regular" charset="0"/>
                <a:ea typeface="+mn-ea"/>
              </a:rPr>
              <a:t>2021</a:t>
            </a:r>
            <a:endParaRPr kumimoji="0" lang="en-US" sz="2600" b="0" i="0" u="none" strike="noStrike" kern="1200" cap="none" spc="0" normalizeH="0" baseline="0" noProof="0" dirty="0">
              <a:ln>
                <a:noFill/>
              </a:ln>
              <a:solidFill>
                <a:schemeClr val="bg1"/>
              </a:solidFill>
              <a:effectLst/>
              <a:uLnTx/>
              <a:uFillTx/>
              <a:latin typeface="Amazon Ember Regular" charset="0"/>
              <a:ea typeface="+mn-ea"/>
            </a:endParaRPr>
          </a:p>
        </p:txBody>
      </p:sp>
    </p:spTree>
    <p:extLst>
      <p:ext uri="{BB962C8B-B14F-4D97-AF65-F5344CB8AC3E}">
        <p14:creationId xmlns:p14="http://schemas.microsoft.com/office/powerpoint/2010/main" val="240505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Technology Stack </a:t>
            </a:r>
            <a:endParaRPr lang="en-US" dirty="0"/>
          </a:p>
        </p:txBody>
      </p:sp>
      <p:sp>
        <p:nvSpPr>
          <p:cNvPr id="10" name="Text Placeholder 9">
            <a:extLst>
              <a:ext uri="{FF2B5EF4-FFF2-40B4-BE49-F238E27FC236}">
                <a16:creationId xmlns:a16="http://schemas.microsoft.com/office/drawing/2014/main" id="{BAF9B7F8-4537-0D45-A232-63BF6753FDDA}"/>
              </a:ext>
            </a:extLst>
          </p:cNvPr>
          <p:cNvSpPr>
            <a:spLocks noGrp="1"/>
          </p:cNvSpPr>
          <p:nvPr>
            <p:ph type="body" sz="quarter" idx="11"/>
          </p:nvPr>
        </p:nvSpPr>
        <p:spPr>
          <a:xfrm>
            <a:off x="6869113" y="1931989"/>
            <a:ext cx="11418887" cy="596198"/>
          </a:xfrm>
        </p:spPr>
        <p:txBody>
          <a:bodyPr/>
          <a:lstStyle/>
          <a:p>
            <a:r>
              <a:rPr lang="en-US" sz="3600" spc="600" dirty="0">
                <a:solidFill>
                  <a:schemeClr val="accent1"/>
                </a:solidFill>
              </a:rPr>
              <a:t>WHAT IS TO BE </a:t>
            </a:r>
            <a:r>
              <a:rPr lang="en-US" sz="3600" spc="600" dirty="0" smtClean="0">
                <a:solidFill>
                  <a:schemeClr val="accent1"/>
                </a:solidFill>
              </a:rPr>
              <a:t>IMPLEMENTED</a:t>
            </a:r>
            <a:endParaRPr lang="en-US" sz="3600" spc="600" dirty="0">
              <a:solidFill>
                <a:schemeClr val="accent1"/>
              </a:solidFill>
            </a:endParaRPr>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10</a:t>
            </a:fld>
            <a:endParaRPr lang="en-US"/>
          </a:p>
        </p:txBody>
      </p:sp>
      <p:graphicFrame>
        <p:nvGraphicFramePr>
          <p:cNvPr id="6" name="Content Placeholder 11">
            <a:extLst>
              <a:ext uri="{FF2B5EF4-FFF2-40B4-BE49-F238E27FC236}">
                <a16:creationId xmlns:a16="http://schemas.microsoft.com/office/drawing/2014/main" id="{D32C9FCE-3D73-5840-A43A-47AF20FD86D8}"/>
              </a:ext>
            </a:extLst>
          </p:cNvPr>
          <p:cNvGraphicFramePr>
            <a:graphicFrameLocks/>
          </p:cNvGraphicFramePr>
          <p:nvPr>
            <p:extLst>
              <p:ext uri="{D42A27DB-BD31-4B8C-83A1-F6EECF244321}">
                <p14:modId xmlns:p14="http://schemas.microsoft.com/office/powerpoint/2010/main" val="3623305413"/>
              </p:ext>
            </p:extLst>
          </p:nvPr>
        </p:nvGraphicFramePr>
        <p:xfrm>
          <a:off x="1759239" y="3126880"/>
          <a:ext cx="20405022" cy="958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8" name="Group 7"/>
          <p:cNvGrpSpPr/>
          <p:nvPr/>
        </p:nvGrpSpPr>
        <p:grpSpPr>
          <a:xfrm>
            <a:off x="19977652" y="193044"/>
            <a:ext cx="3976665" cy="822976"/>
            <a:chOff x="19977652" y="193044"/>
            <a:chExt cx="3976665" cy="822976"/>
          </a:xfrm>
        </p:grpSpPr>
        <p:sp>
          <p:nvSpPr>
            <p:cNvPr id="9" name="Rectangle 8"/>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922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Methodologies</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11</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931989"/>
            <a:ext cx="11418887" cy="596198"/>
          </a:xfrm>
        </p:spPr>
        <p:txBody>
          <a:bodyPr/>
          <a:lstStyle/>
          <a:p>
            <a:r>
              <a:rPr lang="en-US" sz="3600" spc="600" dirty="0" smtClean="0">
                <a:solidFill>
                  <a:schemeClr val="accent1"/>
                </a:solidFill>
              </a:rPr>
              <a:t>What is to be implemented (Part I)</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5" name="Table 14"/>
          <p:cNvGraphicFramePr>
            <a:graphicFrameLocks noGrp="1"/>
          </p:cNvGraphicFramePr>
          <p:nvPr>
            <p:extLst>
              <p:ext uri="{D42A27DB-BD31-4B8C-83A1-F6EECF244321}">
                <p14:modId xmlns:p14="http://schemas.microsoft.com/office/powerpoint/2010/main" val="1207337307"/>
              </p:ext>
            </p:extLst>
          </p:nvPr>
        </p:nvGraphicFramePr>
        <p:xfrm>
          <a:off x="1" y="2838243"/>
          <a:ext cx="24377649" cy="10553576"/>
        </p:xfrm>
        <a:graphic>
          <a:graphicData uri="http://schemas.openxmlformats.org/drawingml/2006/table">
            <a:tbl>
              <a:tblPr firstRow="1" bandRow="1">
                <a:tableStyleId>{5C22544A-7EE6-4342-B048-85BDC9FD1C3A}</a:tableStyleId>
              </a:tblPr>
              <a:tblGrid>
                <a:gridCol w="8125883">
                  <a:extLst>
                    <a:ext uri="{9D8B030D-6E8A-4147-A177-3AD203B41FA5}">
                      <a16:colId xmlns:a16="http://schemas.microsoft.com/office/drawing/2014/main" val="290088573"/>
                    </a:ext>
                  </a:extLst>
                </a:gridCol>
                <a:gridCol w="8125883">
                  <a:extLst>
                    <a:ext uri="{9D8B030D-6E8A-4147-A177-3AD203B41FA5}">
                      <a16:colId xmlns:a16="http://schemas.microsoft.com/office/drawing/2014/main" val="1575896989"/>
                    </a:ext>
                  </a:extLst>
                </a:gridCol>
                <a:gridCol w="8125883">
                  <a:extLst>
                    <a:ext uri="{9D8B030D-6E8A-4147-A177-3AD203B41FA5}">
                      <a16:colId xmlns:a16="http://schemas.microsoft.com/office/drawing/2014/main" val="1661661856"/>
                    </a:ext>
                  </a:extLst>
                </a:gridCol>
              </a:tblGrid>
              <a:tr h="635457">
                <a:tc>
                  <a:txBody>
                    <a:bodyPr/>
                    <a:lstStyle/>
                    <a:p>
                      <a:r>
                        <a:rPr lang="en-US" sz="2000" b="1" dirty="0" smtClean="0"/>
                        <a:t>Methods</a:t>
                      </a:r>
                      <a:endParaRPr lang="en-US" sz="2000" b="1" dirty="0"/>
                    </a:p>
                  </a:txBody>
                  <a:tcPr/>
                </a:tc>
                <a:tc>
                  <a:txBody>
                    <a:bodyPr/>
                    <a:lstStyle/>
                    <a:p>
                      <a:r>
                        <a:rPr lang="en-US" sz="2000" b="1" dirty="0" smtClean="0"/>
                        <a:t>Description</a:t>
                      </a:r>
                      <a:endParaRPr lang="en-US" sz="2000" b="1" dirty="0"/>
                    </a:p>
                  </a:txBody>
                  <a:tcPr/>
                </a:tc>
                <a:tc>
                  <a:txBody>
                    <a:bodyPr/>
                    <a:lstStyle/>
                    <a:p>
                      <a:r>
                        <a:rPr lang="en-US" sz="2000" b="1" dirty="0" smtClean="0"/>
                        <a:t>Pros and Cons</a:t>
                      </a:r>
                      <a:endParaRPr lang="en-US" sz="2000" b="1" dirty="0"/>
                    </a:p>
                  </a:txBody>
                  <a:tcPr/>
                </a:tc>
                <a:extLst>
                  <a:ext uri="{0D108BD9-81ED-4DB2-BD59-A6C34878D82A}">
                    <a16:rowId xmlns:a16="http://schemas.microsoft.com/office/drawing/2014/main" val="1369835488"/>
                  </a:ext>
                </a:extLst>
              </a:tr>
              <a:tr h="2178981">
                <a:tc>
                  <a:txBody>
                    <a:bodyPr/>
                    <a:lstStyle/>
                    <a:p>
                      <a:r>
                        <a:rPr lang="en-US" sz="2000" b="1" dirty="0" smtClean="0"/>
                        <a:t>Statistical technique</a:t>
                      </a:r>
                      <a:endParaRPr lang="en-US" sz="2000" b="1" dirty="0"/>
                    </a:p>
                  </a:txBody>
                  <a:tcPr/>
                </a:tc>
                <a:tc>
                  <a:txBody>
                    <a:bodyPr/>
                    <a:lstStyle/>
                    <a:p>
                      <a:r>
                        <a:rPr lang="en-US" sz="2000" b="1" dirty="0" smtClean="0"/>
                        <a:t>Using negative binomial regression as our prediction method because both our dependent variables, karma and comments are counts, and negative binomial regression is typically well-suited to handle over-dispersed count outcome variables.</a:t>
                      </a:r>
                      <a:endParaRPr lang="en-US" sz="2000" b="1" dirty="0"/>
                    </a:p>
                  </a:txBody>
                  <a:tcPr/>
                </a:tc>
                <a:tc>
                  <a:txBody>
                    <a:bodyPr/>
                    <a:lstStyle/>
                    <a:p>
                      <a:r>
                        <a:rPr lang="en-US" sz="2000" b="1" dirty="0" smtClean="0"/>
                        <a:t>Using a measure called deviance to evaluate goodness of fit, since this model has no direct analog of the proportion of variance explained by the predictors (R2) in linear regression. Deviance is a measure of the lack of fit to the data in a negative binomial regression model—lower numbers are better. It is calculated by comparing a model with the saturated model—a model with a theoretically perfect fit</a:t>
                      </a:r>
                      <a:endParaRPr lang="en-US" sz="2000" b="1" dirty="0"/>
                    </a:p>
                  </a:txBody>
                  <a:tcPr/>
                </a:tc>
                <a:extLst>
                  <a:ext uri="{0D108BD9-81ED-4DB2-BD59-A6C34878D82A}">
                    <a16:rowId xmlns:a16="http://schemas.microsoft.com/office/drawing/2014/main" val="4071570678"/>
                  </a:ext>
                </a:extLst>
              </a:tr>
              <a:tr h="2178981">
                <a:tc>
                  <a:txBody>
                    <a:bodyPr/>
                    <a:lstStyle/>
                    <a:p>
                      <a:r>
                        <a:rPr lang="en-US" sz="2000" b="1" dirty="0" smtClean="0"/>
                        <a:t>natural language processing (NLP) and language modeling LDA</a:t>
                      </a:r>
                      <a:endParaRPr lang="en-US" sz="2000" b="1" dirty="0"/>
                    </a:p>
                  </a:txBody>
                  <a:tcPr/>
                </a:tc>
                <a:tc>
                  <a:txBody>
                    <a:bodyPr/>
                    <a:lstStyle/>
                    <a:p>
                      <a:r>
                        <a:rPr lang="en-US" sz="2000" b="1" dirty="0" smtClean="0"/>
                        <a:t>The extracted nouns were used to create language models—a set of topics generated from document-level word co-occurrences for a given set of documents—using Latent </a:t>
                      </a:r>
                      <a:r>
                        <a:rPr lang="en-US" sz="2000" b="1" dirty="0" err="1" smtClean="0"/>
                        <a:t>Dirichlet</a:t>
                      </a:r>
                      <a:r>
                        <a:rPr lang="en-US" sz="2000" b="1" dirty="0" smtClean="0"/>
                        <a:t> Allocation47 (LDA) for the time period of our interests. We elected to use LDA, an unsupervised algorithm, due to the lack of a ground truth dataset. We considered each post and its associated comments as a single document</a:t>
                      </a:r>
                      <a:endParaRPr lang="en-US" sz="2000" b="1" dirty="0"/>
                    </a:p>
                  </a:txBody>
                  <a:tcPr/>
                </a:tc>
                <a:tc>
                  <a:txBody>
                    <a:bodyPr/>
                    <a:lstStyle/>
                    <a:p>
                      <a:r>
                        <a:rPr lang="en-US" sz="2000" b="1" dirty="0" smtClean="0"/>
                        <a:t>One advantage of using LDA as opposed to other unsupervised clustering techniques is that the algorithm considers each document with multiple topics.</a:t>
                      </a:r>
                      <a:endParaRPr lang="en-US" sz="2000" b="1" dirty="0"/>
                    </a:p>
                  </a:txBody>
                  <a:tcPr/>
                </a:tc>
                <a:extLst>
                  <a:ext uri="{0D108BD9-81ED-4DB2-BD59-A6C34878D82A}">
                    <a16:rowId xmlns:a16="http://schemas.microsoft.com/office/drawing/2014/main" val="3056284129"/>
                  </a:ext>
                </a:extLst>
              </a:tr>
              <a:tr h="1277333">
                <a:tc>
                  <a:txBody>
                    <a:bodyPr/>
                    <a:lstStyle/>
                    <a:p>
                      <a:r>
                        <a:rPr lang="en-US" sz="2000" b="1" dirty="0" smtClean="0"/>
                        <a:t>Investigating mediated public engagement with science on the “science” </a:t>
                      </a:r>
                      <a:r>
                        <a:rPr lang="en-US" sz="2000" b="1" dirty="0" err="1" smtClean="0"/>
                        <a:t>subreddit</a:t>
                      </a:r>
                      <a:r>
                        <a:rPr lang="en-US" sz="2000" b="1" dirty="0" smtClean="0"/>
                        <a:t>: From the participants’ perspective</a:t>
                      </a:r>
                      <a:endParaRPr lang="en-US" sz="2000" b="1" dirty="0"/>
                    </a:p>
                  </a:txBody>
                  <a:tcPr/>
                </a:tc>
                <a:tc>
                  <a:txBody>
                    <a:bodyPr/>
                    <a:lstStyle/>
                    <a:p>
                      <a:r>
                        <a:rPr lang="en-US" sz="2000" b="1" dirty="0" smtClean="0"/>
                        <a:t>ordinal logistic regression of users’ demographics on the perceived effect of r/science exciting the public about science.</a:t>
                      </a:r>
                      <a:endParaRPr lang="en-US" sz="2000" b="1" dirty="0"/>
                    </a:p>
                  </a:txBody>
                  <a:tcPr/>
                </a:tc>
                <a:tc>
                  <a:txBody>
                    <a:bodyPr/>
                    <a:lstStyle/>
                    <a:p>
                      <a:r>
                        <a:rPr lang="en-US" sz="2000" b="1" dirty="0" smtClean="0"/>
                        <a:t>No effects were found regarding whether or not the participants believed in r/science</a:t>
                      </a:r>
                    </a:p>
                    <a:p>
                      <a:r>
                        <a:rPr lang="en-US" sz="2000" b="1" dirty="0" smtClean="0"/>
                        <a:t>AMAs’ positive influence on communicating science for focused attention</a:t>
                      </a:r>
                      <a:endParaRPr lang="en-US" sz="2000" b="1" dirty="0"/>
                    </a:p>
                  </a:txBody>
                  <a:tcPr/>
                </a:tc>
                <a:extLst>
                  <a:ext uri="{0D108BD9-81ED-4DB2-BD59-A6C34878D82A}">
                    <a16:rowId xmlns:a16="http://schemas.microsoft.com/office/drawing/2014/main" val="1715736623"/>
                  </a:ext>
                </a:extLst>
              </a:tr>
              <a:tr h="4282824">
                <a:tc>
                  <a:txBody>
                    <a:bodyPr/>
                    <a:lstStyle/>
                    <a:p>
                      <a:r>
                        <a:rPr lang="en-US" sz="2000" b="1" dirty="0" smtClean="0"/>
                        <a:t>Deep Learning tool for Natural Language Processing</a:t>
                      </a:r>
                    </a:p>
                    <a:p>
                      <a:r>
                        <a:rPr lang="en-US" sz="2000" b="1" dirty="0" smtClean="0"/>
                        <a:t>that extracts mentions of virtually any medical condition</a:t>
                      </a:r>
                    </a:p>
                    <a:p>
                      <a:r>
                        <a:rPr lang="en-US" sz="2000" b="1" dirty="0" smtClean="0"/>
                        <a:t>or disease from unstructured social media text. </a:t>
                      </a:r>
                      <a:endParaRPr lang="en-US" sz="2000" b="1" dirty="0"/>
                    </a:p>
                  </a:txBody>
                  <a:tcPr/>
                </a:tc>
                <a:tc>
                  <a:txBody>
                    <a:bodyPr/>
                    <a:lstStyle/>
                    <a:p>
                      <a:r>
                        <a:rPr lang="en-US" sz="2000" b="1" dirty="0" smtClean="0"/>
                        <a:t>With that tool at hand, we can process </a:t>
                      </a:r>
                      <a:r>
                        <a:rPr lang="en-US" sz="2000" b="1" dirty="0" err="1" smtClean="0"/>
                        <a:t>Reddit</a:t>
                      </a:r>
                      <a:r>
                        <a:rPr lang="en-US" sz="2000" b="1" dirty="0" smtClean="0"/>
                        <a:t> and Twitter posts, analyzed the clusters of the two resulting co-occurrence networks of conditions, and discovered that they correspond to well-defined categories of medical conditions.</a:t>
                      </a:r>
                      <a:endParaRPr lang="en-US" sz="2000" b="1" dirty="0"/>
                    </a:p>
                  </a:txBody>
                  <a:tcPr/>
                </a:tc>
                <a:tc>
                  <a:txBody>
                    <a:bodyPr/>
                    <a:lstStyle/>
                    <a:p>
                      <a:r>
                        <a:rPr lang="en-US" sz="2000" b="1" dirty="0" smtClean="0"/>
                        <a:t>This resulted in the creation of the first comprehensive taxonomy of medical conditions automatically derived from online discussions. We validated the structure of our taxonomy against the official International Statistical Classification of Diseases and Related Health Problems (ICD-11), finding matches of our clusters with 20 official categories, out of 22. Based on the mentions of our taxonomy’s sub-categories on </a:t>
                      </a:r>
                      <a:r>
                        <a:rPr lang="en-US" sz="2000" b="1" dirty="0" err="1" smtClean="0"/>
                        <a:t>Reddit</a:t>
                      </a:r>
                      <a:r>
                        <a:rPr lang="en-US" sz="2000" b="1" dirty="0" smtClean="0"/>
                        <a:t> posts geo-referenced in the U.S., we were then able to compute disease-specific health scores. As opposed to counts of disease mentions or counts with no knowledge of our taxonomy’s structure, we found that our disease-specific health scores are causally linked with the officially reported prevalence of 18 conditions.</a:t>
                      </a:r>
                      <a:endParaRPr lang="en-US" sz="2000" b="1" dirty="0"/>
                    </a:p>
                  </a:txBody>
                  <a:tcPr/>
                </a:tc>
                <a:extLst>
                  <a:ext uri="{0D108BD9-81ED-4DB2-BD59-A6C34878D82A}">
                    <a16:rowId xmlns:a16="http://schemas.microsoft.com/office/drawing/2014/main" val="1574977396"/>
                  </a:ext>
                </a:extLst>
              </a:tr>
            </a:tbl>
          </a:graphicData>
        </a:graphic>
      </p:graphicFrame>
    </p:spTree>
    <p:extLst>
      <p:ext uri="{BB962C8B-B14F-4D97-AF65-F5344CB8AC3E}">
        <p14:creationId xmlns:p14="http://schemas.microsoft.com/office/powerpoint/2010/main" val="3765022643"/>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Methodologies</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12</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931989"/>
            <a:ext cx="11418887" cy="596198"/>
          </a:xfrm>
        </p:spPr>
        <p:txBody>
          <a:bodyPr/>
          <a:lstStyle/>
          <a:p>
            <a:r>
              <a:rPr lang="en-US" sz="3600" spc="600" dirty="0" smtClean="0">
                <a:solidFill>
                  <a:schemeClr val="accent1"/>
                </a:solidFill>
              </a:rPr>
              <a:t>What is to be implemented (Part II)</a:t>
            </a:r>
            <a:endParaRPr lang="en-US" sz="3600" spc="600" dirty="0">
              <a:solidFill>
                <a:schemeClr val="accent1"/>
              </a:solidFill>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80320" y="2831158"/>
            <a:ext cx="9559891" cy="8148145"/>
          </a:xfrm>
          <a:prstGeom prst="rect">
            <a:avLst/>
          </a:prstGeom>
        </p:spPr>
      </p:pic>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797" r="13336"/>
          <a:stretch/>
        </p:blipFill>
        <p:spPr>
          <a:xfrm rot="19211260">
            <a:off x="7679775" y="5135367"/>
            <a:ext cx="6631512" cy="3599593"/>
          </a:xfrm>
          <a:prstGeom prst="rect">
            <a:avLst/>
          </a:prstGeom>
        </p:spPr>
      </p:pic>
      <p:pic>
        <p:nvPicPr>
          <p:cNvPr id="3" name="Picture 2"/>
          <p:cNvPicPr>
            <a:picLocks noChangeAspect="1"/>
          </p:cNvPicPr>
          <p:nvPr/>
        </p:nvPicPr>
        <p:blipFill>
          <a:blip r:embed="rId6">
            <a:clrChange>
              <a:clrFrom>
                <a:srgbClr val="FFFFFF"/>
              </a:clrFrom>
              <a:clrTo>
                <a:srgbClr val="FFFFFF">
                  <a:alpha val="0"/>
                </a:srgbClr>
              </a:clrTo>
            </a:clrChange>
          </a:blip>
          <a:stretch>
            <a:fillRect/>
          </a:stretch>
        </p:blipFill>
        <p:spPr>
          <a:xfrm>
            <a:off x="232770" y="2770936"/>
            <a:ext cx="8519116" cy="8988310"/>
          </a:xfrm>
          <a:prstGeom prst="rect">
            <a:avLst/>
          </a:prstGeom>
        </p:spPr>
      </p:pic>
    </p:spTree>
    <p:extLst>
      <p:ext uri="{BB962C8B-B14F-4D97-AF65-F5344CB8AC3E}">
        <p14:creationId xmlns:p14="http://schemas.microsoft.com/office/powerpoint/2010/main" val="2724000152"/>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Potential Challenges</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13</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5063402" y="1872699"/>
            <a:ext cx="14250838" cy="596198"/>
          </a:xfrm>
        </p:spPr>
        <p:txBody>
          <a:bodyPr/>
          <a:lstStyle/>
          <a:p>
            <a:r>
              <a:rPr lang="en-US" sz="3600" spc="600" dirty="0" smtClean="0">
                <a:solidFill>
                  <a:schemeClr val="accent1"/>
                </a:solidFill>
              </a:rPr>
              <a:t>Regarding our approach: </a:t>
            </a:r>
            <a:r>
              <a:rPr lang="en-US" sz="3600" b="1" spc="600" dirty="0" smtClean="0">
                <a:solidFill>
                  <a:schemeClr val="accent1"/>
                </a:solidFill>
              </a:rPr>
              <a:t>Serial Pipeline Deployment</a:t>
            </a:r>
            <a:endParaRPr lang="en-US" sz="3600" b="1" spc="600" dirty="0">
              <a:solidFill>
                <a:schemeClr val="accent1"/>
              </a:solidFill>
            </a:endParaRPr>
          </a:p>
        </p:txBody>
      </p:sp>
      <p:sp>
        <p:nvSpPr>
          <p:cNvPr id="7" name="CuadroTexto 4">
            <a:extLst>
              <a:ext uri="{FF2B5EF4-FFF2-40B4-BE49-F238E27FC236}">
                <a16:creationId xmlns:a16="http://schemas.microsoft.com/office/drawing/2014/main" id="{267220F9-F85A-3442-9F62-EACE6AADB299}"/>
              </a:ext>
            </a:extLst>
          </p:cNvPr>
          <p:cNvSpPr txBox="1"/>
          <p:nvPr/>
        </p:nvSpPr>
        <p:spPr>
          <a:xfrm>
            <a:off x="403826" y="2944836"/>
            <a:ext cx="23550491" cy="5016758"/>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000" dirty="0" smtClean="0">
                <a:latin typeface="Century Gothic"/>
                <a:ea typeface="Lato Light" charset="0"/>
                <a:cs typeface="Lato Light" charset="0"/>
              </a:rPr>
              <a:t>In this project, I aspire to partly tackle the potential issues by</a:t>
            </a:r>
            <a:r>
              <a:rPr lang="en-US" sz="4000" dirty="0">
                <a:latin typeface="Century Gothic"/>
                <a:ea typeface="Lato Light" charset="0"/>
                <a:cs typeface="Lato Light" charset="0"/>
              </a:rPr>
              <a:t>: </a:t>
            </a:r>
            <a:endParaRPr lang="en-US" sz="4000" dirty="0" smtClean="0">
              <a:latin typeface="Century Gothic"/>
              <a:ea typeface="Lato Light" charset="0"/>
              <a:cs typeface="Lato Light" charset="0"/>
            </a:endParaRPr>
          </a:p>
          <a:p>
            <a:pPr marL="2571384" lvl="2" indent="-742950">
              <a:buFont typeface="+mj-lt"/>
              <a:buAutoNum type="arabicPeriod"/>
            </a:pPr>
            <a:r>
              <a:rPr lang="en-US" sz="4000" dirty="0" smtClean="0">
                <a:latin typeface="Century Gothic"/>
                <a:ea typeface="Lato Light" charset="0"/>
                <a:cs typeface="Lato Light" charset="0"/>
              </a:rPr>
              <a:t>automatically discovering </a:t>
            </a:r>
            <a:r>
              <a:rPr lang="en-US" sz="4000" dirty="0">
                <a:latin typeface="Century Gothic"/>
                <a:ea typeface="Lato Light" charset="0"/>
                <a:cs typeface="Lato Light" charset="0"/>
              </a:rPr>
              <a:t>the medical taxonomy present in </a:t>
            </a:r>
            <a:r>
              <a:rPr lang="en-US" sz="4000" dirty="0" smtClean="0">
                <a:latin typeface="Century Gothic"/>
                <a:ea typeface="Lato Light" charset="0"/>
                <a:cs typeface="Lato Light" charset="0"/>
              </a:rPr>
              <a:t>online discussions</a:t>
            </a:r>
          </a:p>
          <a:p>
            <a:pPr marL="2571384" lvl="2" indent="-742950">
              <a:buFont typeface="+mj-lt"/>
              <a:buAutoNum type="arabicPeriod"/>
            </a:pPr>
            <a:r>
              <a:rPr lang="en-US" sz="4000" dirty="0" smtClean="0">
                <a:latin typeface="Century Gothic"/>
                <a:ea typeface="Lato Light" charset="0"/>
                <a:cs typeface="Lato Light" charset="0"/>
              </a:rPr>
              <a:t>based </a:t>
            </a:r>
            <a:r>
              <a:rPr lang="en-US" sz="4000" dirty="0">
                <a:latin typeface="Century Gothic"/>
                <a:ea typeface="Lato Light" charset="0"/>
                <a:cs typeface="Lato Light" charset="0"/>
              </a:rPr>
              <a:t>on the discovered taxonomy, </a:t>
            </a:r>
            <a:r>
              <a:rPr lang="en-US" sz="4000" dirty="0" smtClean="0">
                <a:latin typeface="Century Gothic"/>
                <a:ea typeface="Lato Light" charset="0"/>
                <a:cs typeface="Lato Light" charset="0"/>
              </a:rPr>
              <a:t>proposing social </a:t>
            </a:r>
            <a:r>
              <a:rPr lang="en-US" sz="4000" dirty="0">
                <a:latin typeface="Century Gothic"/>
                <a:ea typeface="Lato Light" charset="0"/>
                <a:cs typeface="Lato Light" charset="0"/>
              </a:rPr>
              <a:t>media health metrics for a variety of </a:t>
            </a:r>
            <a:r>
              <a:rPr lang="en-US" sz="4000" dirty="0" smtClean="0">
                <a:latin typeface="Century Gothic"/>
                <a:ea typeface="Lato Light" charset="0"/>
                <a:cs typeface="Lato Light" charset="0"/>
              </a:rPr>
              <a:t>conditions that </a:t>
            </a:r>
            <a:r>
              <a:rPr lang="en-US" sz="4000" dirty="0">
                <a:latin typeface="Century Gothic"/>
                <a:ea typeface="Lato Light" charset="0"/>
                <a:cs typeface="Lato Light" charset="0"/>
              </a:rPr>
              <a:t>can be blended with official </a:t>
            </a:r>
            <a:r>
              <a:rPr lang="en-US" sz="4000" dirty="0" smtClean="0">
                <a:latin typeface="Century Gothic"/>
                <a:ea typeface="Lato Light" charset="0"/>
                <a:cs typeface="Lato Light" charset="0"/>
              </a:rPr>
              <a:t>data</a:t>
            </a:r>
          </a:p>
          <a:p>
            <a:pPr marL="2571384" lvl="2" indent="-742950">
              <a:buFont typeface="+mj-lt"/>
              <a:buAutoNum type="arabicPeriod"/>
            </a:pPr>
            <a:r>
              <a:rPr lang="en-US" sz="4000" dirty="0" smtClean="0">
                <a:latin typeface="Century Gothic"/>
                <a:ea typeface="Lato Light" charset="0"/>
                <a:cs typeface="Lato Light" charset="0"/>
              </a:rPr>
              <a:t>computing each condition’s </a:t>
            </a:r>
            <a:r>
              <a:rPr lang="en-US" sz="4000" dirty="0">
                <a:latin typeface="Century Gothic"/>
                <a:ea typeface="Lato Light" charset="0"/>
                <a:cs typeface="Lato Light" charset="0"/>
              </a:rPr>
              <a:t>metric based on the limited set of symptoms </a:t>
            </a:r>
            <a:r>
              <a:rPr lang="en-US" sz="4000" dirty="0" smtClean="0">
                <a:latin typeface="Century Gothic"/>
                <a:ea typeface="Lato Light" charset="0"/>
                <a:cs typeface="Lato Light" charset="0"/>
              </a:rPr>
              <a:t>related to </a:t>
            </a:r>
            <a:r>
              <a:rPr lang="en-US" sz="4000" dirty="0">
                <a:latin typeface="Century Gothic"/>
                <a:ea typeface="Lato Light" charset="0"/>
                <a:cs typeface="Lato Light" charset="0"/>
              </a:rPr>
              <a:t>that condition without </a:t>
            </a:r>
            <a:r>
              <a:rPr lang="en-US" sz="4000" dirty="0" smtClean="0">
                <a:latin typeface="Century Gothic"/>
                <a:ea typeface="Lato Light" charset="0"/>
                <a:cs typeface="Lato Light" charset="0"/>
              </a:rPr>
              <a:t>over-fitting</a:t>
            </a:r>
          </a:p>
          <a:p>
            <a:pPr marL="2571384" lvl="2" indent="-742950">
              <a:buFont typeface="+mj-lt"/>
              <a:buAutoNum type="arabicPeriod"/>
            </a:pPr>
            <a:r>
              <a:rPr lang="en-US" sz="4000" dirty="0" smtClean="0">
                <a:latin typeface="Century Gothic"/>
                <a:ea typeface="Lato Light" charset="0"/>
                <a:cs typeface="Lato Light" charset="0"/>
              </a:rPr>
              <a:t>proposing </a:t>
            </a:r>
            <a:r>
              <a:rPr lang="en-US" sz="4000" dirty="0">
                <a:latin typeface="Century Gothic"/>
                <a:ea typeface="Lato Light" charset="0"/>
                <a:cs typeface="Lato Light" charset="0"/>
              </a:rPr>
              <a:t>broader health </a:t>
            </a:r>
            <a:r>
              <a:rPr lang="en-US" sz="4000" dirty="0" smtClean="0">
                <a:latin typeface="Century Gothic"/>
                <a:ea typeface="Lato Light" charset="0"/>
                <a:cs typeface="Lato Light" charset="0"/>
              </a:rPr>
              <a:t>metrics, making </a:t>
            </a:r>
            <a:r>
              <a:rPr lang="en-US" sz="4000" dirty="0">
                <a:latin typeface="Century Gothic"/>
                <a:ea typeface="Lato Light" charset="0"/>
                <a:cs typeface="Lato Light" charset="0"/>
              </a:rPr>
              <a:t>it possible to examine multiple conditions simultaneously</a:t>
            </a:r>
            <a:endParaRPr lang="en-US" sz="4000" dirty="0" smtClean="0">
              <a:latin typeface="Century Gothic"/>
              <a:ea typeface="Lato Light" charset="0"/>
              <a:cs typeface="Lato Light" charset="0"/>
            </a:endParaRPr>
          </a:p>
        </p:txBody>
      </p:sp>
      <p:grpSp>
        <p:nvGrpSpPr>
          <p:cNvPr id="11" name="Group 10"/>
          <p:cNvGrpSpPr/>
          <p:nvPr/>
        </p:nvGrpSpPr>
        <p:grpSpPr>
          <a:xfrm>
            <a:off x="12188821" y="8243542"/>
            <a:ext cx="11171511" cy="3822085"/>
            <a:chOff x="7649050" y="2377983"/>
            <a:chExt cx="12260635" cy="3822085"/>
          </a:xfrm>
        </p:grpSpPr>
        <p:sp>
          <p:nvSpPr>
            <p:cNvPr id="12" name="Rectangle 11"/>
            <p:cNvSpPr/>
            <p:nvPr/>
          </p:nvSpPr>
          <p:spPr>
            <a:xfrm>
              <a:off x="7658100" y="2377983"/>
              <a:ext cx="12251585" cy="100529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Advantage</a:t>
              </a:r>
              <a:endParaRPr lang="en-US" dirty="0"/>
            </a:p>
          </p:txBody>
        </p:sp>
        <p:sp>
          <p:nvSpPr>
            <p:cNvPr id="13" name="TextBox 12"/>
            <p:cNvSpPr txBox="1"/>
            <p:nvPr/>
          </p:nvSpPr>
          <p:spPr>
            <a:xfrm>
              <a:off x="7649050" y="3522412"/>
              <a:ext cx="12260635" cy="2677656"/>
            </a:xfrm>
            <a:prstGeom prst="rect">
              <a:avLst/>
            </a:prstGeom>
            <a:noFill/>
          </p:spPr>
          <p:txBody>
            <a:bodyPr wrap="square" rtlCol="0">
              <a:spAutoFit/>
            </a:bodyPr>
            <a:lstStyle/>
            <a:p>
              <a:pPr marL="342900" indent="-342900" defTabSz="731520">
                <a:buFont typeface="Arial" panose="020B0604020202020204" pitchFamily="34" charset="0"/>
                <a:buChar char="•"/>
              </a:pPr>
              <a:r>
                <a:rPr lang="en-US" sz="2400" dirty="0" smtClean="0">
                  <a:latin typeface="Century Gothic"/>
                  <a:ea typeface="Lato Light" charset="0"/>
                  <a:cs typeface="Lato Light" charset="0"/>
                </a:rPr>
                <a:t>Tackling all the potential limitations lies on the following assumptions:</a:t>
              </a:r>
            </a:p>
            <a:p>
              <a:pPr marL="1257117" lvl="1" indent="-342900" defTabSz="731520">
                <a:buFont typeface="Arial" panose="020B0604020202020204" pitchFamily="34" charset="0"/>
                <a:buChar char="•"/>
              </a:pPr>
              <a:r>
                <a:rPr lang="en-US" sz="2400" dirty="0" smtClean="0">
                  <a:latin typeface="Century Gothic"/>
                  <a:ea typeface="Lato Light" charset="0"/>
                  <a:cs typeface="Lato Light" charset="0"/>
                </a:rPr>
                <a:t>Periodicity of the published content on </a:t>
              </a:r>
              <a:r>
                <a:rPr lang="en-US" sz="2400" dirty="0" err="1" smtClean="0">
                  <a:latin typeface="Century Gothic"/>
                  <a:ea typeface="Lato Light" charset="0"/>
                  <a:cs typeface="Lato Light" charset="0"/>
                </a:rPr>
                <a:t>subreddits</a:t>
              </a:r>
              <a:endParaRPr lang="en-US" sz="2400" dirty="0" smtClean="0">
                <a:latin typeface="Century Gothic"/>
                <a:ea typeface="Lato Light" charset="0"/>
                <a:cs typeface="Lato Light" charset="0"/>
              </a:endParaRPr>
            </a:p>
            <a:p>
              <a:pPr marL="1257117" lvl="1" indent="-342900" defTabSz="731520">
                <a:buFont typeface="Arial" panose="020B0604020202020204" pitchFamily="34" charset="0"/>
                <a:buChar char="•"/>
              </a:pPr>
              <a:r>
                <a:rPr lang="en-US" sz="2400" dirty="0" smtClean="0">
                  <a:latin typeface="Century Gothic"/>
                  <a:ea typeface="Lato Light" charset="0"/>
                  <a:cs typeface="Lato Light" charset="0"/>
                </a:rPr>
                <a:t>Obsolescence of the content within a defined frequency</a:t>
              </a:r>
            </a:p>
            <a:p>
              <a:pPr marL="1257117" lvl="1" indent="-342900" defTabSz="731520">
                <a:buFont typeface="Arial" panose="020B0604020202020204" pitchFamily="34" charset="0"/>
                <a:buChar char="•"/>
              </a:pPr>
              <a:r>
                <a:rPr lang="en-US" sz="2400" dirty="0" smtClean="0">
                  <a:latin typeface="Century Gothic"/>
                  <a:ea typeface="Lato Light" charset="0"/>
                  <a:cs typeface="Lato Light" charset="0"/>
                </a:rPr>
                <a:t>Data dimensionality</a:t>
              </a:r>
            </a:p>
            <a:p>
              <a:pPr marL="1257117" lvl="1" indent="-342900" defTabSz="731520">
                <a:buFont typeface="Arial" panose="020B0604020202020204" pitchFamily="34" charset="0"/>
                <a:buChar char="•"/>
              </a:pPr>
              <a:r>
                <a:rPr lang="en-US" sz="2400" dirty="0">
                  <a:latin typeface="Century Gothic"/>
                  <a:ea typeface="Lato Light" charset="0"/>
                  <a:cs typeface="Lato Light" charset="0"/>
                </a:rPr>
                <a:t>The need for broad health measures rather than measures tailored to </a:t>
              </a:r>
              <a:r>
                <a:rPr lang="en-US" sz="2400" dirty="0" smtClean="0">
                  <a:latin typeface="Century Gothic"/>
                  <a:ea typeface="Lato Light" charset="0"/>
                  <a:cs typeface="Lato Light" charset="0"/>
                </a:rPr>
                <a:t>specific diseases</a:t>
              </a:r>
              <a:r>
                <a:rPr lang="en-US" sz="2400" dirty="0">
                  <a:latin typeface="Century Gothic"/>
                  <a:ea typeface="Lato Light" charset="0"/>
                  <a:cs typeface="Lato Light" charset="0"/>
                </a:rPr>
                <a:t>.</a:t>
              </a:r>
            </a:p>
            <a:p>
              <a:pPr marL="1257117" lvl="1" indent="-342900" defTabSz="731520">
                <a:buFont typeface="Arial" panose="020B0604020202020204" pitchFamily="34" charset="0"/>
                <a:buChar char="•"/>
              </a:pPr>
              <a:endParaRPr lang="en-US" sz="2400" dirty="0">
                <a:latin typeface="Century Gothic"/>
                <a:ea typeface="Lato Light" charset="0"/>
                <a:cs typeface="Lato Light" charset="0"/>
              </a:endParaRPr>
            </a:p>
          </p:txBody>
        </p:sp>
      </p:grpSp>
      <p:grpSp>
        <p:nvGrpSpPr>
          <p:cNvPr id="14" name="Group 13"/>
          <p:cNvGrpSpPr/>
          <p:nvPr/>
        </p:nvGrpSpPr>
        <p:grpSpPr>
          <a:xfrm>
            <a:off x="403826" y="8243542"/>
            <a:ext cx="11483521" cy="2714089"/>
            <a:chOff x="7649050" y="2377983"/>
            <a:chExt cx="12260635" cy="2714089"/>
          </a:xfrm>
        </p:grpSpPr>
        <p:sp>
          <p:nvSpPr>
            <p:cNvPr id="15" name="Rectangle 14"/>
            <p:cNvSpPr/>
            <p:nvPr/>
          </p:nvSpPr>
          <p:spPr>
            <a:xfrm>
              <a:off x="7658099" y="2377983"/>
              <a:ext cx="12251584" cy="10052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Disadvantage</a:t>
              </a:r>
              <a:endParaRPr lang="en-US" dirty="0"/>
            </a:p>
          </p:txBody>
        </p:sp>
        <p:sp>
          <p:nvSpPr>
            <p:cNvPr id="16" name="TextBox 15"/>
            <p:cNvSpPr txBox="1"/>
            <p:nvPr/>
          </p:nvSpPr>
          <p:spPr>
            <a:xfrm>
              <a:off x="7649050" y="3522412"/>
              <a:ext cx="12260635" cy="1569660"/>
            </a:xfrm>
            <a:prstGeom prst="rect">
              <a:avLst/>
            </a:prstGeom>
            <a:noFill/>
          </p:spPr>
          <p:txBody>
            <a:bodyPr wrap="square" rtlCol="0">
              <a:spAutoFit/>
            </a:bodyPr>
            <a:lstStyle/>
            <a:p>
              <a:pPr marL="342900" indent="-342900" defTabSz="731520">
                <a:buFont typeface="Arial" panose="020B0604020202020204" pitchFamily="34" charset="0"/>
                <a:buChar char="•"/>
              </a:pPr>
              <a:r>
                <a:rPr lang="en-US" sz="2400" dirty="0">
                  <a:latin typeface="Century Gothic"/>
                  <a:ea typeface="Lato Light" charset="0"/>
                  <a:cs typeface="Lato Light" charset="0"/>
                </a:rPr>
                <a:t>The complexity grows as </a:t>
              </a:r>
              <a:r>
                <a:rPr lang="en-US" sz="2400" dirty="0" smtClean="0">
                  <a:latin typeface="Century Gothic"/>
                  <a:ea typeface="Lato Light" charset="0"/>
                  <a:cs typeface="Lato Light" charset="0"/>
                </a:rPr>
                <a:t>the number of </a:t>
              </a:r>
              <a:r>
                <a:rPr lang="en-US" sz="2400" dirty="0" err="1" smtClean="0">
                  <a:latin typeface="Century Gothic"/>
                  <a:ea typeface="Lato Light" charset="0"/>
                  <a:cs typeface="Lato Light" charset="0"/>
                </a:rPr>
                <a:t>subreddits</a:t>
              </a:r>
              <a:r>
                <a:rPr lang="en-US" sz="2400" dirty="0" smtClean="0">
                  <a:latin typeface="Century Gothic"/>
                  <a:ea typeface="Lato Light" charset="0"/>
                  <a:cs typeface="Lato Light" charset="0"/>
                </a:rPr>
                <a:t> grows.</a:t>
              </a:r>
            </a:p>
            <a:p>
              <a:pPr marL="342900" indent="-342900" defTabSz="731520">
                <a:buFont typeface="Arial" panose="020B0604020202020204" pitchFamily="34" charset="0"/>
                <a:buChar char="•"/>
              </a:pPr>
              <a:r>
                <a:rPr lang="en-US" sz="2400" dirty="0" smtClean="0">
                  <a:latin typeface="Century Gothic"/>
                  <a:ea typeface="Lato Light" charset="0"/>
                  <a:cs typeface="Lato Light" charset="0"/>
                </a:rPr>
                <a:t>Understanding </a:t>
              </a:r>
              <a:r>
                <a:rPr lang="en-US" sz="2400" dirty="0">
                  <a:latin typeface="Century Gothic"/>
                  <a:ea typeface="Lato Light" charset="0"/>
                  <a:cs typeface="Lato Light" charset="0"/>
                </a:rPr>
                <a:t>the extent to which the greater </a:t>
              </a:r>
              <a:r>
                <a:rPr lang="en-US" sz="2400" dirty="0" err="1">
                  <a:latin typeface="Century Gothic"/>
                  <a:ea typeface="Lato Light" charset="0"/>
                  <a:cs typeface="Lato Light" charset="0"/>
                </a:rPr>
                <a:t>reddit</a:t>
              </a:r>
              <a:r>
                <a:rPr lang="en-US" sz="2400" dirty="0">
                  <a:latin typeface="Century Gothic"/>
                  <a:ea typeface="Lato Light" charset="0"/>
                  <a:cs typeface="Lato Light" charset="0"/>
                </a:rPr>
                <a:t> population engaged in </a:t>
              </a:r>
              <a:r>
                <a:rPr lang="en-US" sz="2400" dirty="0" smtClean="0">
                  <a:latin typeface="Century Gothic"/>
                  <a:ea typeface="Lato Light" charset="0"/>
                  <a:cs typeface="Lato Light" charset="0"/>
                </a:rPr>
                <a:t>discussing emerging diseases is valuable </a:t>
              </a:r>
              <a:r>
                <a:rPr lang="en-US" sz="2400" dirty="0">
                  <a:latin typeface="Century Gothic"/>
                  <a:ea typeface="Lato Light" charset="0"/>
                  <a:cs typeface="Lato Light" charset="0"/>
                </a:rPr>
                <a:t>from a generalization perspective. </a:t>
              </a:r>
              <a:endParaRPr lang="en-US" sz="2400" dirty="0">
                <a:latin typeface="Century Gothic"/>
                <a:ea typeface="Lato Light" charset="0"/>
                <a:cs typeface="Lato Light" charset="0"/>
              </a:endParaRPr>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374785"/>
            <a:ext cx="4497859" cy="3241001"/>
          </a:xfrm>
          <a:prstGeom prst="rect">
            <a:avLst/>
          </a:prstGeom>
        </p:spPr>
      </p:pic>
      <p:sp>
        <p:nvSpPr>
          <p:cNvPr id="17"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8" name="Group 17"/>
          <p:cNvGrpSpPr/>
          <p:nvPr/>
        </p:nvGrpSpPr>
        <p:grpSpPr>
          <a:xfrm>
            <a:off x="19977652" y="193044"/>
            <a:ext cx="3976665" cy="822976"/>
            <a:chOff x="19977652" y="193044"/>
            <a:chExt cx="3976665" cy="822976"/>
          </a:xfrm>
        </p:grpSpPr>
        <p:sp>
          <p:nvSpPr>
            <p:cNvPr id="19" name="Rectangle 18"/>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7316649"/>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Practically: Data </a:t>
            </a:r>
            <a:r>
              <a:rPr lang="en-US" dirty="0" smtClean="0"/>
              <a:t>Set</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14</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5063402" y="1872699"/>
            <a:ext cx="14250838" cy="596198"/>
          </a:xfrm>
        </p:spPr>
        <p:txBody>
          <a:bodyPr/>
          <a:lstStyle/>
          <a:p>
            <a:r>
              <a:rPr lang="en-US" sz="3600" spc="600" dirty="0" smtClean="0">
                <a:solidFill>
                  <a:schemeClr val="accent1"/>
                </a:solidFill>
              </a:rPr>
              <a:t>Creating an app on </a:t>
            </a:r>
            <a:r>
              <a:rPr lang="en-US" sz="3600" spc="600" dirty="0" err="1" smtClean="0">
                <a:solidFill>
                  <a:schemeClr val="accent1"/>
                </a:solidFill>
                <a:effectLst>
                  <a:outerShdw blurRad="38100" dist="38100" dir="2700000" algn="tl">
                    <a:srgbClr val="000000">
                      <a:alpha val="43137"/>
                    </a:srgbClr>
                  </a:outerShdw>
                </a:effectLst>
              </a:rPr>
              <a:t>Reddit</a:t>
            </a:r>
            <a:r>
              <a:rPr lang="en-US" sz="3600" spc="600" dirty="0" smtClean="0">
                <a:solidFill>
                  <a:schemeClr val="accent1"/>
                </a:solidFill>
              </a:rPr>
              <a:t> Developer Account</a:t>
            </a:r>
            <a:endParaRPr lang="en-US" sz="3600" b="1" spc="600" dirty="0">
              <a:solidFill>
                <a:schemeClr val="accent1"/>
              </a:solidFill>
            </a:endParaRPr>
          </a:p>
        </p:txBody>
      </p:sp>
      <p:sp>
        <p:nvSpPr>
          <p:cNvPr id="7" name="CuadroTexto 4">
            <a:extLst>
              <a:ext uri="{FF2B5EF4-FFF2-40B4-BE49-F238E27FC236}">
                <a16:creationId xmlns:a16="http://schemas.microsoft.com/office/drawing/2014/main" id="{267220F9-F85A-3442-9F62-EACE6AADB299}"/>
              </a:ext>
            </a:extLst>
          </p:cNvPr>
          <p:cNvSpPr txBox="1"/>
          <p:nvPr/>
        </p:nvSpPr>
        <p:spPr>
          <a:xfrm>
            <a:off x="513720" y="3066483"/>
            <a:ext cx="21245211" cy="4524315"/>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dirty="0" smtClean="0">
                <a:latin typeface="Century Gothic"/>
                <a:ea typeface="Lato Light" charset="0"/>
                <a:cs typeface="Lato Light" charset="0"/>
              </a:rPr>
              <a:t>Go </a:t>
            </a:r>
            <a:r>
              <a:rPr lang="en-US" sz="3600" dirty="0">
                <a:latin typeface="Century Gothic"/>
                <a:ea typeface="Lato Light" charset="0"/>
                <a:cs typeface="Lato Light" charset="0"/>
              </a:rPr>
              <a:t>to App Preferences and click create another app… at the </a:t>
            </a:r>
            <a:r>
              <a:rPr lang="en-US" sz="3600" dirty="0" smtClean="0">
                <a:latin typeface="Century Gothic"/>
                <a:ea typeface="Lato Light" charset="0"/>
                <a:cs typeface="Lato Light" charset="0"/>
              </a:rPr>
              <a:t>bottom.</a:t>
            </a:r>
          </a:p>
          <a:p>
            <a:pPr marL="571500" indent="-571500">
              <a:buFont typeface="Arial" panose="020B0604020202020204" pitchFamily="34" charset="0"/>
              <a:buChar char="•"/>
            </a:pPr>
            <a:r>
              <a:rPr lang="en-US" sz="3600" dirty="0" smtClean="0">
                <a:latin typeface="Century Gothic"/>
                <a:ea typeface="Lato Light" charset="0"/>
                <a:cs typeface="Lato Light" charset="0"/>
              </a:rPr>
              <a:t>Fill </a:t>
            </a:r>
            <a:r>
              <a:rPr lang="en-US" sz="3600" dirty="0">
                <a:latin typeface="Century Gothic"/>
                <a:ea typeface="Lato Light" charset="0"/>
                <a:cs typeface="Lato Light" charset="0"/>
              </a:rPr>
              <a:t>out the required details, make sure to select script — and click create app.</a:t>
            </a:r>
          </a:p>
          <a:p>
            <a:pPr marL="571500" indent="-571500">
              <a:buFont typeface="Arial" panose="020B0604020202020204" pitchFamily="34" charset="0"/>
              <a:buChar char="•"/>
            </a:pPr>
            <a:r>
              <a:rPr lang="en-US" sz="3600" dirty="0" smtClean="0">
                <a:latin typeface="Century Gothic"/>
                <a:ea typeface="Lato Light" charset="0"/>
                <a:cs typeface="Lato Light" charset="0"/>
              </a:rPr>
              <a:t>NB: Let’s make </a:t>
            </a:r>
            <a:r>
              <a:rPr lang="en-US" sz="3600" dirty="0">
                <a:latin typeface="Century Gothic"/>
                <a:ea typeface="Lato Light" charset="0"/>
                <a:cs typeface="Lato Light" charset="0"/>
              </a:rPr>
              <a:t>a note of the personal use script and secret </a:t>
            </a:r>
            <a:r>
              <a:rPr lang="en-US" sz="3600" dirty="0" smtClean="0">
                <a:latin typeface="Century Gothic"/>
                <a:ea typeface="Lato Light" charset="0"/>
                <a:cs typeface="Lato Light" charset="0"/>
              </a:rPr>
              <a:t>tokens    </a:t>
            </a:r>
          </a:p>
          <a:p>
            <a:pPr marL="571500" indent="-571500">
              <a:buFont typeface="Arial" panose="020B0604020202020204" pitchFamily="34" charset="0"/>
              <a:buChar char="•"/>
            </a:pPr>
            <a:r>
              <a:rPr lang="en-US" sz="3600" dirty="0" smtClean="0">
                <a:latin typeface="Century Gothic"/>
                <a:ea typeface="Lato Light" charset="0"/>
                <a:cs typeface="Lato Light" charset="0"/>
              </a:rPr>
              <a:t>Request </a:t>
            </a:r>
            <a:r>
              <a:rPr lang="en-US" sz="3600" dirty="0">
                <a:latin typeface="Century Gothic"/>
                <a:ea typeface="Lato Light" charset="0"/>
                <a:cs typeface="Lato Light" charset="0"/>
              </a:rPr>
              <a:t>a temporary OAuth token from </a:t>
            </a:r>
            <a:r>
              <a:rPr lang="en-US" sz="3600" dirty="0" err="1" smtClean="0">
                <a:latin typeface="Century Gothic"/>
                <a:ea typeface="Lato Light" charset="0"/>
                <a:cs typeface="Lato Light" charset="0"/>
              </a:rPr>
              <a:t>Reddit</a:t>
            </a:r>
            <a:r>
              <a:rPr lang="en-US" sz="3600" dirty="0" smtClean="0">
                <a:latin typeface="Century Gothic"/>
                <a:ea typeface="Lato Light" charset="0"/>
                <a:cs typeface="Lato Light" charset="0"/>
              </a:rPr>
              <a:t>    </a:t>
            </a:r>
          </a:p>
          <a:p>
            <a:pPr marL="571500" indent="-571500">
              <a:buFont typeface="Arial" panose="020B0604020202020204" pitchFamily="34" charset="0"/>
              <a:buChar char="•"/>
            </a:pPr>
            <a:r>
              <a:rPr lang="en-US" sz="3600" dirty="0" smtClean="0">
                <a:latin typeface="Century Gothic"/>
                <a:ea typeface="Lato Light" charset="0"/>
                <a:cs typeface="Lato Light" charset="0"/>
              </a:rPr>
              <a:t>Add </a:t>
            </a:r>
            <a:r>
              <a:rPr lang="en-US" sz="3600" dirty="0">
                <a:latin typeface="Century Gothic"/>
                <a:ea typeface="Lato Light" charset="0"/>
                <a:cs typeface="Lato Light" charset="0"/>
              </a:rPr>
              <a:t>headers=headers to every request</a:t>
            </a:r>
            <a:r>
              <a:rPr lang="en-US" sz="3600" dirty="0" smtClean="0">
                <a:latin typeface="Century Gothic"/>
                <a:ea typeface="Lato Light" charset="0"/>
                <a:cs typeface="Lato Light" charset="0"/>
              </a:rPr>
              <a:t>.</a:t>
            </a:r>
          </a:p>
          <a:p>
            <a:pPr marL="571500" indent="-571500">
              <a:buFont typeface="Arial" panose="020B0604020202020204" pitchFamily="34" charset="0"/>
              <a:buChar char="•"/>
            </a:pPr>
            <a:r>
              <a:rPr lang="en-US" sz="3600" dirty="0" smtClean="0">
                <a:latin typeface="Century Gothic"/>
                <a:ea typeface="Lato Light" charset="0"/>
                <a:cs typeface="Lato Light" charset="0"/>
              </a:rPr>
              <a:t>Subscribing in most of the health related </a:t>
            </a:r>
            <a:r>
              <a:rPr lang="en-US" sz="3600" dirty="0" err="1" smtClean="0">
                <a:latin typeface="Century Gothic"/>
                <a:ea typeface="Lato Light" charset="0"/>
                <a:cs typeface="Lato Light" charset="0"/>
              </a:rPr>
              <a:t>subreddits</a:t>
            </a:r>
            <a:r>
              <a:rPr lang="en-US" sz="3600" dirty="0" smtClean="0">
                <a:latin typeface="Century Gothic"/>
                <a:ea typeface="Lato Light" charset="0"/>
                <a:cs typeface="Lato Light" charset="0"/>
              </a:rPr>
              <a:t> such as disease, breast cancer, prostate cancer, etc. </a:t>
            </a:r>
          </a:p>
          <a:p>
            <a:endParaRPr lang="en-US" sz="3600" dirty="0">
              <a:latin typeface="Century Gothic"/>
              <a:ea typeface="Lato Light" charset="0"/>
              <a:cs typeface="Lato Light" charset="0"/>
            </a:endParaRP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25254" y="7030918"/>
            <a:ext cx="13044251" cy="5876952"/>
          </a:xfrm>
          <a:prstGeom prst="rect">
            <a:avLst/>
          </a:prstGeom>
          <a:ln>
            <a:noFill/>
          </a:ln>
          <a:effectLst>
            <a:outerShdw blurRad="292100" dist="139700" dir="2700000" algn="tl" rotWithShape="0">
              <a:srgbClr val="333333">
                <a:alpha val="65000"/>
              </a:srgbClr>
            </a:outerShdw>
          </a:effectLst>
        </p:spPr>
      </p:pic>
      <p:sp>
        <p:nvSpPr>
          <p:cNvPr id="11"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2" name="Group 11"/>
          <p:cNvGrpSpPr/>
          <p:nvPr/>
        </p:nvGrpSpPr>
        <p:grpSpPr>
          <a:xfrm>
            <a:off x="19977652" y="193044"/>
            <a:ext cx="3976665" cy="822976"/>
            <a:chOff x="19977652" y="193044"/>
            <a:chExt cx="3976665" cy="822976"/>
          </a:xfrm>
        </p:grpSpPr>
        <p:sp>
          <p:nvSpPr>
            <p:cNvPr id="13" name="Rectangle 12"/>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2228307"/>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3855309" y="804219"/>
            <a:ext cx="15248238" cy="1066800"/>
          </a:xfrm>
        </p:spPr>
        <p:txBody>
          <a:bodyPr/>
          <a:lstStyle/>
          <a:p>
            <a:r>
              <a:rPr lang="en-US" dirty="0" smtClean="0"/>
              <a:t>Data </a:t>
            </a:r>
            <a:r>
              <a:rPr lang="en-US" dirty="0" smtClean="0"/>
              <a:t>Set on Python </a:t>
            </a:r>
            <a:r>
              <a:rPr lang="en-US" dirty="0" err="1" smtClean="0"/>
              <a:t>Jupyter</a:t>
            </a:r>
            <a:r>
              <a:rPr lang="en-US" dirty="0" smtClean="0"/>
              <a:t> Notebook</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15</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5063402" y="1872699"/>
            <a:ext cx="14250838" cy="596198"/>
          </a:xfrm>
        </p:spPr>
        <p:txBody>
          <a:bodyPr/>
          <a:lstStyle/>
          <a:p>
            <a:r>
              <a:rPr lang="en-US" sz="3600" spc="600" dirty="0" smtClean="0">
                <a:solidFill>
                  <a:schemeClr val="accent1"/>
                </a:solidFill>
              </a:rPr>
              <a:t>Integrating the </a:t>
            </a:r>
            <a:r>
              <a:rPr lang="en-US" sz="3600" spc="600" dirty="0" err="1" smtClean="0">
                <a:solidFill>
                  <a:schemeClr val="accent1"/>
                </a:solidFill>
              </a:rPr>
              <a:t>Reddit</a:t>
            </a:r>
            <a:r>
              <a:rPr lang="en-US" sz="3600" spc="600" dirty="0" smtClean="0">
                <a:solidFill>
                  <a:schemeClr val="accent1"/>
                </a:solidFill>
              </a:rPr>
              <a:t> App</a:t>
            </a:r>
            <a:endParaRPr lang="en-US" sz="3600" b="1"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p:cNvPicPr>
            <a:picLocks noChangeAspect="1"/>
          </p:cNvPicPr>
          <p:nvPr/>
        </p:nvPicPr>
        <p:blipFill>
          <a:blip r:embed="rId4"/>
          <a:stretch>
            <a:fillRect/>
          </a:stretch>
        </p:blipFill>
        <p:spPr>
          <a:xfrm>
            <a:off x="392971" y="3444248"/>
            <a:ext cx="6924675" cy="8658225"/>
          </a:xfrm>
          <a:prstGeom prst="rect">
            <a:avLst/>
          </a:prstGeom>
        </p:spPr>
      </p:pic>
      <p:pic>
        <p:nvPicPr>
          <p:cNvPr id="14" name="Picture 13"/>
          <p:cNvPicPr>
            <a:picLocks noChangeAspect="1"/>
          </p:cNvPicPr>
          <p:nvPr/>
        </p:nvPicPr>
        <p:blipFill>
          <a:blip r:embed="rId5"/>
          <a:stretch>
            <a:fillRect/>
          </a:stretch>
        </p:blipFill>
        <p:spPr>
          <a:xfrm>
            <a:off x="16629614" y="3451092"/>
            <a:ext cx="7610274" cy="5921508"/>
          </a:xfrm>
          <a:prstGeom prst="rect">
            <a:avLst/>
          </a:prstGeom>
        </p:spPr>
      </p:pic>
      <p:pic>
        <p:nvPicPr>
          <p:cNvPr id="15" name="Picture 14"/>
          <p:cNvPicPr>
            <a:picLocks noChangeAspect="1"/>
          </p:cNvPicPr>
          <p:nvPr/>
        </p:nvPicPr>
        <p:blipFill>
          <a:blip r:embed="rId6"/>
          <a:stretch>
            <a:fillRect/>
          </a:stretch>
        </p:blipFill>
        <p:spPr>
          <a:xfrm>
            <a:off x="7351068" y="3444248"/>
            <a:ext cx="9727758" cy="8651381"/>
          </a:xfrm>
          <a:prstGeom prst="rect">
            <a:avLst/>
          </a:prstGeom>
        </p:spPr>
      </p:pic>
    </p:spTree>
    <p:extLst>
      <p:ext uri="{BB962C8B-B14F-4D97-AF65-F5344CB8AC3E}">
        <p14:creationId xmlns:p14="http://schemas.microsoft.com/office/powerpoint/2010/main" val="292197980"/>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16</a:t>
            </a:fld>
            <a:endParaRPr lang="en-US"/>
          </a:p>
        </p:txBody>
      </p:sp>
      <p:sp>
        <p:nvSpPr>
          <p:cNvPr id="32" name="TextBox 31"/>
          <p:cNvSpPr txBox="1"/>
          <p:nvPr/>
        </p:nvSpPr>
        <p:spPr>
          <a:xfrm>
            <a:off x="140422" y="3404390"/>
            <a:ext cx="24149050" cy="7848302"/>
          </a:xfrm>
          <a:prstGeom prst="rect">
            <a:avLst/>
          </a:prstGeom>
          <a:noFill/>
        </p:spPr>
        <p:txBody>
          <a:bodyPr wrap="square" rtlCol="0">
            <a:spAutoFit/>
          </a:bodyPr>
          <a:lstStyle/>
          <a:p>
            <a:pPr marL="514350" indent="-514350">
              <a:buFont typeface="+mj-lt"/>
              <a:buAutoNum type="arabicPeriod"/>
            </a:pPr>
            <a:r>
              <a:rPr lang="en-US" sz="2800" dirty="0"/>
              <a:t>30 Facts &amp; Statistics On Social Media And Healthcare [WWW Document], 2017. . </a:t>
            </a:r>
            <a:r>
              <a:rPr lang="en-US" sz="2800" dirty="0" err="1"/>
              <a:t>ReferralMD</a:t>
            </a:r>
            <a:r>
              <a:rPr lang="en-US" sz="2800" dirty="0"/>
              <a:t>. URL </a:t>
            </a:r>
            <a:r>
              <a:rPr lang="en-US" sz="2800" dirty="0">
                <a:hlinkClick r:id="rId3"/>
              </a:rPr>
              <a:t>https://getreferralmd.com/2017/01/30-facts-statistics-on-social-media-and-healthcare/</a:t>
            </a:r>
            <a:r>
              <a:rPr lang="en-US" sz="2800" dirty="0"/>
              <a:t> (accessed 9.15.21).</a:t>
            </a:r>
          </a:p>
          <a:p>
            <a:pPr marL="514350" indent="-514350">
              <a:buFont typeface="+mj-lt"/>
              <a:buAutoNum type="arabicPeriod"/>
            </a:pPr>
            <a:r>
              <a:rPr lang="en-US" sz="2800" dirty="0" err="1"/>
              <a:t>Bazzaz</a:t>
            </a:r>
            <a:r>
              <a:rPr lang="en-US" sz="2800" dirty="0"/>
              <a:t> </a:t>
            </a:r>
            <a:r>
              <a:rPr lang="en-US" sz="2800" dirty="0" err="1"/>
              <a:t>Abkenar</a:t>
            </a:r>
            <a:r>
              <a:rPr lang="en-US" sz="2800" dirty="0"/>
              <a:t>, S., </a:t>
            </a:r>
            <a:r>
              <a:rPr lang="en-US" sz="2800" dirty="0" err="1"/>
              <a:t>Haghi</a:t>
            </a:r>
            <a:r>
              <a:rPr lang="en-US" sz="2800" dirty="0"/>
              <a:t> </a:t>
            </a:r>
            <a:r>
              <a:rPr lang="en-US" sz="2800" dirty="0" err="1"/>
              <a:t>Kashani</a:t>
            </a:r>
            <a:r>
              <a:rPr lang="en-US" sz="2800" dirty="0"/>
              <a:t>, M., </a:t>
            </a:r>
            <a:r>
              <a:rPr lang="en-US" sz="2800" dirty="0" err="1"/>
              <a:t>Mahdipour</a:t>
            </a:r>
            <a:r>
              <a:rPr lang="en-US" sz="2800" dirty="0"/>
              <a:t>, E., </a:t>
            </a:r>
            <a:r>
              <a:rPr lang="en-US" sz="2800" dirty="0" err="1"/>
              <a:t>Jameii</a:t>
            </a:r>
            <a:r>
              <a:rPr lang="en-US" sz="2800" dirty="0"/>
              <a:t>, S.M., 2021. Big data analytics meets social media: A systematic review of techniques, open issues, and future directions. Telematics and Informatics 57, 101517. </a:t>
            </a:r>
            <a:r>
              <a:rPr lang="en-US" sz="2800" dirty="0">
                <a:hlinkClick r:id="rId4"/>
              </a:rPr>
              <a:t>https://doi.org/10.1016/j.tele.2020.101517</a:t>
            </a:r>
            <a:endParaRPr lang="en-US" sz="2800" dirty="0"/>
          </a:p>
          <a:p>
            <a:pPr marL="514350" indent="-514350">
              <a:buFont typeface="+mj-lt"/>
              <a:buAutoNum type="arabicPeriod"/>
            </a:pPr>
            <a:r>
              <a:rPr lang="en-US" sz="2800" dirty="0" err="1"/>
              <a:t>Carelle</a:t>
            </a:r>
            <a:r>
              <a:rPr lang="en-US" sz="2800" dirty="0"/>
              <a:t>, N., </a:t>
            </a:r>
            <a:r>
              <a:rPr lang="en-US" sz="2800" dirty="0" err="1"/>
              <a:t>Piotto</a:t>
            </a:r>
            <a:r>
              <a:rPr lang="en-US" sz="2800" dirty="0"/>
              <a:t>, E., </a:t>
            </a:r>
            <a:r>
              <a:rPr lang="en-US" sz="2800" dirty="0" err="1"/>
              <a:t>Bellanger</a:t>
            </a:r>
            <a:r>
              <a:rPr lang="en-US" sz="2800" dirty="0"/>
              <a:t>, A., </a:t>
            </a:r>
            <a:r>
              <a:rPr lang="en-US" sz="2800" dirty="0" err="1"/>
              <a:t>Germanaud</a:t>
            </a:r>
            <a:r>
              <a:rPr lang="en-US" sz="2800" dirty="0"/>
              <a:t>, J., </a:t>
            </a:r>
            <a:r>
              <a:rPr lang="en-US" sz="2800" dirty="0" err="1"/>
              <a:t>Thuillier</a:t>
            </a:r>
            <a:r>
              <a:rPr lang="en-US" sz="2800" dirty="0"/>
              <a:t>, A., </a:t>
            </a:r>
            <a:r>
              <a:rPr lang="en-US" sz="2800" dirty="0" err="1"/>
              <a:t>Khayat</a:t>
            </a:r>
            <a:r>
              <a:rPr lang="en-US" sz="2800" dirty="0"/>
              <a:t>, D., 2002. Changing patient perceptions of the side effects of cancer chemotherapy. Cancer 95, 155–163. </a:t>
            </a:r>
            <a:r>
              <a:rPr lang="en-US" sz="2800" dirty="0">
                <a:hlinkClick r:id="rId5"/>
              </a:rPr>
              <a:t>https://doi.org/10.1002/cncr.10630</a:t>
            </a:r>
            <a:endParaRPr lang="en-US" sz="2800" dirty="0"/>
          </a:p>
          <a:p>
            <a:pPr marL="514350" indent="-514350">
              <a:buFont typeface="+mj-lt"/>
              <a:buAutoNum type="arabicPeriod"/>
            </a:pPr>
            <a:r>
              <a:rPr lang="en-US" sz="2800" dirty="0"/>
              <a:t>Chen, H., Hara, N., McKay, C., 2021. Investigating mediated public engagement with science on the “science” </a:t>
            </a:r>
            <a:r>
              <a:rPr lang="en-US" sz="2800" dirty="0" err="1"/>
              <a:t>subreddit</a:t>
            </a:r>
            <a:r>
              <a:rPr lang="en-US" sz="2800" dirty="0"/>
              <a:t>: From the participants’ perspective. </a:t>
            </a:r>
            <a:r>
              <a:rPr lang="en-US" sz="2800" dirty="0" err="1"/>
              <a:t>PLoS</a:t>
            </a:r>
            <a:r>
              <a:rPr lang="en-US" sz="2800" dirty="0"/>
              <a:t> One 16, e0249181. </a:t>
            </a:r>
            <a:r>
              <a:rPr lang="en-US" sz="2800" dirty="0">
                <a:hlinkClick r:id="rId6"/>
              </a:rPr>
              <a:t>https://doi.org/10.1371/journal.pone.0249181</a:t>
            </a:r>
            <a:endParaRPr lang="en-US" sz="2800" dirty="0"/>
          </a:p>
          <a:p>
            <a:pPr marL="514350" indent="-514350">
              <a:buFont typeface="+mj-lt"/>
              <a:buAutoNum type="arabicPeriod"/>
            </a:pPr>
            <a:r>
              <a:rPr lang="en-US" sz="2800" dirty="0"/>
              <a:t>Choudhury, M.D., De, S., </a:t>
            </a:r>
            <a:r>
              <a:rPr lang="en-US" sz="2800" dirty="0" err="1"/>
              <a:t>n.d.</a:t>
            </a:r>
            <a:r>
              <a:rPr lang="en-US" sz="2800" dirty="0"/>
              <a:t> Mental Health Discourse on </a:t>
            </a:r>
            <a:r>
              <a:rPr lang="en-US" sz="2800" dirty="0" err="1"/>
              <a:t>reddit</a:t>
            </a:r>
            <a:r>
              <a:rPr lang="en-US" sz="2800" dirty="0"/>
              <a:t>: Self-Disclosure, Social Support, and Anonymity 10.</a:t>
            </a:r>
          </a:p>
          <a:p>
            <a:pPr marL="514350" indent="-514350">
              <a:buFont typeface="+mj-lt"/>
              <a:buAutoNum type="arabicPeriod"/>
            </a:pPr>
            <a:r>
              <a:rPr lang="en-US" sz="2800" dirty="0" err="1"/>
              <a:t>Foufi</a:t>
            </a:r>
            <a:r>
              <a:rPr lang="en-US" sz="2800" dirty="0"/>
              <a:t>, V., </a:t>
            </a:r>
            <a:r>
              <a:rPr lang="en-US" sz="2800" dirty="0" err="1"/>
              <a:t>Timakum</a:t>
            </a:r>
            <a:r>
              <a:rPr lang="en-US" sz="2800" dirty="0"/>
              <a:t>, T., </a:t>
            </a:r>
            <a:r>
              <a:rPr lang="en-US" sz="2800" dirty="0" err="1"/>
              <a:t>Gaudet-Blavignac</a:t>
            </a:r>
            <a:r>
              <a:rPr lang="en-US" sz="2800" dirty="0"/>
              <a:t>, C., </a:t>
            </a:r>
            <a:r>
              <a:rPr lang="en-US" sz="2800" dirty="0" err="1"/>
              <a:t>Lovis</a:t>
            </a:r>
            <a:r>
              <a:rPr lang="en-US" sz="2800" dirty="0"/>
              <a:t>, C., Song, M., 2019. Mining of Textual Health Information from </a:t>
            </a:r>
            <a:r>
              <a:rPr lang="en-US" sz="2800" dirty="0" err="1"/>
              <a:t>Reddit</a:t>
            </a:r>
            <a:r>
              <a:rPr lang="en-US" sz="2800" dirty="0"/>
              <a:t>: Analysis of Chronic Diseases With Extracted Entities and Their Relations. J Med Internet Res 21, e12876. </a:t>
            </a:r>
            <a:r>
              <a:rPr lang="en-US" sz="2800" dirty="0">
                <a:hlinkClick r:id="rId7"/>
              </a:rPr>
              <a:t>https://doi.org/10.2196/12876</a:t>
            </a:r>
            <a:endParaRPr lang="en-US" sz="2800" dirty="0"/>
          </a:p>
          <a:p>
            <a:pPr marL="514350" indent="-514350">
              <a:buFont typeface="+mj-lt"/>
              <a:buAutoNum type="arabicPeriod"/>
            </a:pPr>
            <a:r>
              <a:rPr lang="en-US" sz="2800" dirty="0"/>
              <a:t>Fox, S., Purcell, K., 2010. Chronic Disease and the Internet. Pew Research Center: Internet, Science &amp; Tech. URL </a:t>
            </a:r>
            <a:r>
              <a:rPr lang="en-US" sz="2800" dirty="0">
                <a:hlinkClick r:id="rId8"/>
              </a:rPr>
              <a:t>https://www.pewresearch.org/internet/2010/03/24/chronic-disease-and-the-internet/</a:t>
            </a:r>
            <a:r>
              <a:rPr lang="en-US" sz="2800" dirty="0"/>
              <a:t> (accessed 9.15.21).</a:t>
            </a:r>
          </a:p>
          <a:p>
            <a:pPr marL="514350" indent="-514350">
              <a:buFont typeface="+mj-lt"/>
              <a:buAutoNum type="arabicPeriod"/>
            </a:pPr>
            <a:r>
              <a:rPr lang="en-US" sz="2800" dirty="0"/>
              <a:t>Gonzalez, G., </a:t>
            </a:r>
            <a:r>
              <a:rPr lang="en-US" sz="2800" dirty="0" err="1"/>
              <a:t>Sarker</a:t>
            </a:r>
            <a:r>
              <a:rPr lang="en-US" sz="2800" dirty="0"/>
              <a:t>, A., </a:t>
            </a:r>
            <a:r>
              <a:rPr lang="en-US" sz="2800" dirty="0" err="1"/>
              <a:t>Oconnor</a:t>
            </a:r>
            <a:r>
              <a:rPr lang="en-US" sz="2800" dirty="0"/>
              <a:t>, K., </a:t>
            </a:r>
            <a:r>
              <a:rPr lang="en-US" sz="2800" dirty="0" err="1"/>
              <a:t>Savova</a:t>
            </a:r>
            <a:r>
              <a:rPr lang="en-US" sz="2800" dirty="0"/>
              <a:t>, G., 2017. Capturing the Patient’s Perspective: a Review of Advances in Natural Language Processing of Health-Related Text. Yearbook of Medical Informatics 26, 214–227. </a:t>
            </a:r>
            <a:r>
              <a:rPr lang="en-US" sz="2800" dirty="0">
                <a:hlinkClick r:id="rId9"/>
              </a:rPr>
              <a:t>https://doi.org/10.15265/IY-2017-029</a:t>
            </a:r>
            <a:endParaRPr lang="en-US" sz="2800" dirty="0"/>
          </a:p>
          <a:p>
            <a:pPr marL="514350" indent="-514350">
              <a:buFont typeface="+mj-lt"/>
              <a:buAutoNum type="arabicPeriod"/>
            </a:pPr>
            <a:r>
              <a:rPr lang="en-US" sz="2800" dirty="0"/>
              <a:t>Hara, N., </a:t>
            </a:r>
            <a:r>
              <a:rPr lang="en-US" sz="2800" dirty="0" err="1"/>
              <a:t>Abbazio</a:t>
            </a:r>
            <a:r>
              <a:rPr lang="en-US" sz="2800" dirty="0"/>
              <a:t>, J., Perkins, K., 2019. An emerging form of public engagement with science: Ask Me Anything (AMA) sessions on </a:t>
            </a:r>
            <a:r>
              <a:rPr lang="en-US" sz="2800" dirty="0" err="1"/>
              <a:t>Reddit</a:t>
            </a:r>
            <a:r>
              <a:rPr lang="en-US" sz="2800" dirty="0"/>
              <a:t> r/science. </a:t>
            </a:r>
            <a:r>
              <a:rPr lang="en-US" sz="2800" dirty="0" err="1"/>
              <a:t>PLoS</a:t>
            </a:r>
            <a:r>
              <a:rPr lang="en-US" sz="2800" dirty="0"/>
              <a:t> One 14, e0216789. </a:t>
            </a:r>
            <a:r>
              <a:rPr lang="en-US" sz="2800" dirty="0">
                <a:hlinkClick r:id="rId10"/>
              </a:rPr>
              <a:t>https://doi.org/10.1371/journal.pone.0216789</a:t>
            </a:r>
            <a:endParaRPr lang="en-US" sz="2800" dirty="0"/>
          </a:p>
          <a:p>
            <a:pPr marL="514350" indent="-514350">
              <a:buFont typeface="+mj-lt"/>
              <a:buAutoNum type="arabicPeriod"/>
            </a:pPr>
            <a:r>
              <a:rPr lang="en-US" sz="2800" dirty="0"/>
              <a:t>Kim, Y.H., Beak, S.H., Song, M., </a:t>
            </a:r>
            <a:r>
              <a:rPr lang="en-US" sz="2800" dirty="0" err="1"/>
              <a:t>n.d.</a:t>
            </a:r>
            <a:r>
              <a:rPr lang="en-US" sz="2800" dirty="0"/>
              <a:t> Constructing Linguistic Verb Source for Relation Extraction 4</a:t>
            </a:r>
            <a:r>
              <a:rPr lang="en-US" sz="2800" dirty="0" smtClean="0"/>
              <a:t>.</a:t>
            </a:r>
            <a:endParaRPr lang="en-US" sz="2800" dirty="0"/>
          </a:p>
        </p:txBody>
      </p:sp>
      <p:sp>
        <p:nvSpPr>
          <p:cNvPr id="6"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7" name="Group 6"/>
          <p:cNvGrpSpPr/>
          <p:nvPr/>
        </p:nvGrpSpPr>
        <p:grpSpPr>
          <a:xfrm>
            <a:off x="19977652" y="193044"/>
            <a:ext cx="3976665" cy="822976"/>
            <a:chOff x="19977652" y="193044"/>
            <a:chExt cx="3976665" cy="822976"/>
          </a:xfrm>
        </p:grpSpPr>
        <p:sp>
          <p:nvSpPr>
            <p:cNvPr id="8" name="Rectangle 7"/>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aint Peters University's Competitors, Revenue, Number of Employees,  Funding, Acquisitions &amp; News - Owler Company Profile"/>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3598607" y="840077"/>
            <a:ext cx="15964939" cy="1066800"/>
          </a:xfrm>
        </p:spPr>
        <p:txBody>
          <a:bodyPr/>
          <a:lstStyle/>
          <a:p>
            <a:r>
              <a:rPr lang="en-US" dirty="0"/>
              <a:t>Literature Review: References (Part </a:t>
            </a:r>
            <a:r>
              <a:rPr lang="en-US" dirty="0" smtClean="0"/>
              <a:t>I)</a:t>
            </a:r>
            <a:endParaRPr lang="en-US" dirty="0"/>
          </a:p>
        </p:txBody>
      </p:sp>
    </p:spTree>
    <p:extLst>
      <p:ext uri="{BB962C8B-B14F-4D97-AF65-F5344CB8AC3E}">
        <p14:creationId xmlns:p14="http://schemas.microsoft.com/office/powerpoint/2010/main" val="1799836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3598606" y="604532"/>
            <a:ext cx="15964939" cy="1066800"/>
          </a:xfrm>
        </p:spPr>
        <p:txBody>
          <a:bodyPr/>
          <a:lstStyle/>
          <a:p>
            <a:r>
              <a:rPr lang="en-US" dirty="0"/>
              <a:t>Literature Review: References (Part </a:t>
            </a:r>
            <a:r>
              <a:rPr lang="en-US" dirty="0" smtClean="0"/>
              <a:t>II)</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17</a:t>
            </a:fld>
            <a:endParaRPr lang="en-US"/>
          </a:p>
        </p:txBody>
      </p:sp>
      <p:sp>
        <p:nvSpPr>
          <p:cNvPr id="32" name="TextBox 31"/>
          <p:cNvSpPr txBox="1"/>
          <p:nvPr/>
        </p:nvSpPr>
        <p:spPr>
          <a:xfrm>
            <a:off x="140422" y="2017556"/>
            <a:ext cx="24237228" cy="11295400"/>
          </a:xfrm>
          <a:prstGeom prst="rect">
            <a:avLst/>
          </a:prstGeom>
          <a:noFill/>
        </p:spPr>
        <p:txBody>
          <a:bodyPr wrap="square" rtlCol="0">
            <a:spAutoFit/>
          </a:bodyPr>
          <a:lstStyle/>
          <a:p>
            <a:pPr marL="514350" indent="-514350">
              <a:buFont typeface="+mj-lt"/>
              <a:buAutoNum type="arabicPeriod"/>
            </a:pPr>
            <a:r>
              <a:rPr lang="en-US" sz="2800" dirty="0" smtClean="0"/>
              <a:t>Low</a:t>
            </a:r>
            <a:r>
              <a:rPr lang="en-US" sz="2800" dirty="0"/>
              <a:t>, D.M., </a:t>
            </a:r>
            <a:r>
              <a:rPr lang="en-US" sz="2800" dirty="0" err="1"/>
              <a:t>Rumker</a:t>
            </a:r>
            <a:r>
              <a:rPr lang="en-US" sz="2800" dirty="0"/>
              <a:t>, L., </a:t>
            </a:r>
            <a:r>
              <a:rPr lang="en-US" sz="2800" dirty="0" err="1"/>
              <a:t>Talkar</a:t>
            </a:r>
            <a:r>
              <a:rPr lang="en-US" sz="2800" dirty="0"/>
              <a:t>, T., </a:t>
            </a:r>
            <a:r>
              <a:rPr lang="en-US" sz="2800" dirty="0" err="1"/>
              <a:t>Torous</a:t>
            </a:r>
            <a:r>
              <a:rPr lang="en-US" sz="2800" dirty="0"/>
              <a:t>, J., </a:t>
            </a:r>
            <a:r>
              <a:rPr lang="en-US" sz="2800" dirty="0" err="1"/>
              <a:t>Cecchi</a:t>
            </a:r>
            <a:r>
              <a:rPr lang="en-US" sz="2800" dirty="0"/>
              <a:t>, G., Ghosh, S.S., 2020. Natural Language Processing Reveals Vulnerable Mental Health Support Groups and Heightened Health Anxiety on </a:t>
            </a:r>
            <a:r>
              <a:rPr lang="en-US" sz="2800" dirty="0" err="1"/>
              <a:t>Reddit</a:t>
            </a:r>
            <a:r>
              <a:rPr lang="en-US" sz="2800" dirty="0"/>
              <a:t> During COVID-19: Observational Study. Journal of Medical Internet Research 22, e22635. </a:t>
            </a:r>
            <a:r>
              <a:rPr lang="en-US" sz="2800" dirty="0">
                <a:hlinkClick r:id="rId3"/>
              </a:rPr>
              <a:t>https://doi.org/10.2196/22635</a:t>
            </a:r>
            <a:endParaRPr lang="en-US" sz="2800" dirty="0"/>
          </a:p>
          <a:p>
            <a:pPr marL="514350" indent="-514350">
              <a:buFont typeface="+mj-lt"/>
              <a:buAutoNum type="arabicPeriod"/>
            </a:pPr>
            <a:r>
              <a:rPr lang="en-US" sz="2800" dirty="0"/>
              <a:t>Lu, Y., Zhang, P., Liu, J., Li, J., Deng, S., 2013. Health-Related Hot Topic Detection in Online Communities Using Text Clustering. PLOS ONE 8, e56221. </a:t>
            </a:r>
            <a:r>
              <a:rPr lang="en-US" sz="2800" dirty="0">
                <a:hlinkClick r:id="rId4"/>
              </a:rPr>
              <a:t>https://doi.org/10.1371/journal.pone.0056221</a:t>
            </a:r>
            <a:endParaRPr lang="en-US" sz="2800" dirty="0"/>
          </a:p>
          <a:p>
            <a:pPr marL="514350" indent="-514350">
              <a:buFont typeface="+mj-lt"/>
              <a:buAutoNum type="arabicPeriod"/>
            </a:pPr>
            <a:r>
              <a:rPr lang="en-US" sz="2800" dirty="0" err="1"/>
              <a:t>Nzali</a:t>
            </a:r>
            <a:r>
              <a:rPr lang="en-US" sz="2800" dirty="0"/>
              <a:t>, M.D.T., </a:t>
            </a:r>
            <a:r>
              <a:rPr lang="en-US" sz="2800" dirty="0" err="1"/>
              <a:t>Bringay</a:t>
            </a:r>
            <a:r>
              <a:rPr lang="en-US" sz="2800" dirty="0"/>
              <a:t>, S., </a:t>
            </a:r>
            <a:r>
              <a:rPr lang="en-US" sz="2800" dirty="0" err="1"/>
              <a:t>Lavergne</a:t>
            </a:r>
            <a:r>
              <a:rPr lang="en-US" sz="2800" dirty="0"/>
              <a:t>, C., </a:t>
            </a:r>
            <a:r>
              <a:rPr lang="en-US" sz="2800" dirty="0" err="1"/>
              <a:t>Mollevi</a:t>
            </a:r>
            <a:r>
              <a:rPr lang="en-US" sz="2800" dirty="0"/>
              <a:t>, C., </a:t>
            </a:r>
            <a:r>
              <a:rPr lang="en-US" sz="2800" dirty="0" err="1"/>
              <a:t>Opitz</a:t>
            </a:r>
            <a:r>
              <a:rPr lang="en-US" sz="2800" dirty="0"/>
              <a:t>, T., 2017. What Patients Can Tell Us: Topic Analysis for Social Media on Breast Cancer. JMIR Medical Informatics 5, e7779. </a:t>
            </a:r>
            <a:r>
              <a:rPr lang="en-US" sz="2800" dirty="0">
                <a:hlinkClick r:id="rId5"/>
              </a:rPr>
              <a:t>https://doi.org/10.2196/medinform.7779</a:t>
            </a:r>
            <a:endParaRPr lang="en-US" sz="2800" dirty="0"/>
          </a:p>
          <a:p>
            <a:pPr marL="514350" indent="-514350">
              <a:buFont typeface="+mj-lt"/>
              <a:buAutoNum type="arabicPeriod"/>
            </a:pPr>
            <a:r>
              <a:rPr lang="en-US" sz="2800" dirty="0" err="1"/>
              <a:t>Pandrekar</a:t>
            </a:r>
            <a:r>
              <a:rPr lang="en-US" sz="2800" dirty="0"/>
              <a:t>, S., Chen, X., </a:t>
            </a:r>
            <a:r>
              <a:rPr lang="en-US" sz="2800" dirty="0" err="1"/>
              <a:t>Gopalkrishna</a:t>
            </a:r>
            <a:r>
              <a:rPr lang="en-US" sz="2800" dirty="0"/>
              <a:t>, G., Srivastava, A., </a:t>
            </a:r>
            <a:r>
              <a:rPr lang="en-US" sz="2800" dirty="0" err="1"/>
              <a:t>Saltz</a:t>
            </a:r>
            <a:r>
              <a:rPr lang="en-US" sz="2800" dirty="0"/>
              <a:t>, M., </a:t>
            </a:r>
            <a:r>
              <a:rPr lang="en-US" sz="2800" dirty="0" err="1"/>
              <a:t>Saltz</a:t>
            </a:r>
            <a:r>
              <a:rPr lang="en-US" sz="2800" dirty="0"/>
              <a:t>, J., Wang, F., 2018. Social Media Based Analysis of Opioid Epidemic Using </a:t>
            </a:r>
            <a:r>
              <a:rPr lang="en-US" sz="2800" dirty="0" err="1"/>
              <a:t>Reddit</a:t>
            </a:r>
            <a:r>
              <a:rPr lang="en-US" sz="2800" dirty="0"/>
              <a:t>. AMIA </a:t>
            </a:r>
            <a:r>
              <a:rPr lang="en-US" sz="2800" dirty="0" err="1"/>
              <a:t>Annu</a:t>
            </a:r>
            <a:r>
              <a:rPr lang="en-US" sz="2800" dirty="0"/>
              <a:t> </a:t>
            </a:r>
            <a:r>
              <a:rPr lang="en-US" sz="2800" dirty="0" err="1"/>
              <a:t>Symp</a:t>
            </a:r>
            <a:r>
              <a:rPr lang="en-US" sz="2800" dirty="0"/>
              <a:t> </a:t>
            </a:r>
            <a:r>
              <a:rPr lang="en-US" sz="2800" dirty="0" err="1"/>
              <a:t>Proc</a:t>
            </a:r>
            <a:r>
              <a:rPr lang="en-US" sz="2800" dirty="0"/>
              <a:t> 2018, 867–876.</a:t>
            </a:r>
          </a:p>
          <a:p>
            <a:pPr marL="514350" indent="-514350">
              <a:buFont typeface="+mj-lt"/>
              <a:buAutoNum type="arabicPeriod"/>
            </a:pPr>
            <a:r>
              <a:rPr lang="en-US" sz="2800" dirty="0"/>
              <a:t>Park, A., Conway, M., 2018. Tracking Health Related Discussions on </a:t>
            </a:r>
            <a:r>
              <a:rPr lang="en-US" sz="2800" dirty="0" err="1"/>
              <a:t>Reddit</a:t>
            </a:r>
            <a:r>
              <a:rPr lang="en-US" sz="2800" dirty="0"/>
              <a:t> for Public Health Applications. AMIA ... Annual Symposium proceedings. AMIA Symposium 2017, 1362–1371.</a:t>
            </a:r>
          </a:p>
          <a:p>
            <a:pPr marL="514350" indent="-514350">
              <a:buFont typeface="+mj-lt"/>
              <a:buAutoNum type="arabicPeriod"/>
            </a:pPr>
            <a:r>
              <a:rPr lang="en-US" sz="2800" dirty="0"/>
              <a:t>Park, A., Conway, M., Chen, A.T., 2018. Examining Thematic Similarity, Difference, and Membership in Three Online Mental Health Communities from </a:t>
            </a:r>
            <a:r>
              <a:rPr lang="en-US" sz="2800" dirty="0" err="1"/>
              <a:t>Reddit</a:t>
            </a:r>
            <a:r>
              <a:rPr lang="en-US" sz="2800" dirty="0"/>
              <a:t>: A Text Mining and Visualization Approach. </a:t>
            </a:r>
            <a:r>
              <a:rPr lang="en-US" sz="2800" dirty="0" err="1"/>
              <a:t>Comput</a:t>
            </a:r>
            <a:r>
              <a:rPr lang="en-US" sz="2800" dirty="0"/>
              <a:t> Human </a:t>
            </a:r>
            <a:r>
              <a:rPr lang="en-US" sz="2800" dirty="0" err="1"/>
              <a:t>Behav</a:t>
            </a:r>
            <a:r>
              <a:rPr lang="en-US" sz="2800" dirty="0"/>
              <a:t> 78, 98–112. </a:t>
            </a:r>
            <a:r>
              <a:rPr lang="en-US" sz="2800" dirty="0">
                <a:hlinkClick r:id="rId6"/>
              </a:rPr>
              <a:t>https://doi.org/10.1016/j.chb.2017.09.001</a:t>
            </a:r>
            <a:endParaRPr lang="en-US" sz="2800" dirty="0"/>
          </a:p>
          <a:p>
            <a:pPr marL="514350" indent="-514350">
              <a:buFont typeface="+mj-lt"/>
              <a:buAutoNum type="arabicPeriod"/>
            </a:pPr>
            <a:r>
              <a:rPr lang="en-US" sz="2800" dirty="0" err="1"/>
              <a:t>Scepanovic</a:t>
            </a:r>
            <a:r>
              <a:rPr lang="en-US" sz="2800" dirty="0"/>
              <a:t>, S., Aiello, L.M., Zhou, K., </a:t>
            </a:r>
            <a:r>
              <a:rPr lang="en-US" sz="2800" dirty="0" err="1"/>
              <a:t>Joglekar</a:t>
            </a:r>
            <a:r>
              <a:rPr lang="en-US" sz="2800" dirty="0"/>
              <a:t>, S., </a:t>
            </a:r>
            <a:r>
              <a:rPr lang="en-US" sz="2800" dirty="0" err="1"/>
              <a:t>Quercia</a:t>
            </a:r>
            <a:r>
              <a:rPr lang="en-US" sz="2800" dirty="0"/>
              <a:t>, D., 2021. The Healthy States of America: Creating a Health Taxonomy with Social Media. arXiv:2103.01169 [</a:t>
            </a:r>
            <a:r>
              <a:rPr lang="en-US" sz="2800" dirty="0" err="1"/>
              <a:t>cs</a:t>
            </a:r>
            <a:r>
              <a:rPr lang="en-US" sz="2800" dirty="0"/>
              <a:t>].</a:t>
            </a:r>
          </a:p>
          <a:p>
            <a:pPr marL="514350" indent="-514350">
              <a:buFont typeface="+mj-lt"/>
              <a:buAutoNum type="arabicPeriod"/>
            </a:pPr>
            <a:r>
              <a:rPr lang="en-US" sz="2800" dirty="0"/>
              <a:t>Sharma, R., </a:t>
            </a:r>
            <a:r>
              <a:rPr lang="en-US" sz="2800" dirty="0" err="1"/>
              <a:t>Wigginton</a:t>
            </a:r>
            <a:r>
              <a:rPr lang="en-US" sz="2800" dirty="0"/>
              <a:t>, B., </a:t>
            </a:r>
            <a:r>
              <a:rPr lang="en-US" sz="2800" dirty="0" err="1"/>
              <a:t>Meurk</a:t>
            </a:r>
            <a:r>
              <a:rPr lang="en-US" sz="2800" dirty="0"/>
              <a:t>, C., Ford, P., Gartner, C.E., 2017. Motivations and Limitations Associated with Vaping among People with Mental Illness: A Qualitative Analysis of </a:t>
            </a:r>
            <a:r>
              <a:rPr lang="en-US" sz="2800" dirty="0" err="1"/>
              <a:t>Reddit</a:t>
            </a:r>
            <a:r>
              <a:rPr lang="en-US" sz="2800" dirty="0"/>
              <a:t> Discussions. International Journal of Environmental Research and Public Health 14, 7. </a:t>
            </a:r>
            <a:r>
              <a:rPr lang="en-US" sz="2800" dirty="0">
                <a:hlinkClick r:id="rId7"/>
              </a:rPr>
              <a:t>https://doi.org/10.3390/ijerph14010007</a:t>
            </a:r>
            <a:endParaRPr lang="en-US" sz="2800" dirty="0"/>
          </a:p>
          <a:p>
            <a:pPr marL="514350" indent="-514350">
              <a:buFont typeface="+mj-lt"/>
              <a:buAutoNum type="arabicPeriod"/>
            </a:pPr>
            <a:r>
              <a:rPr lang="en-US" sz="2800" dirty="0" err="1"/>
              <a:t>Silveira</a:t>
            </a:r>
            <a:r>
              <a:rPr lang="en-US" sz="2800" dirty="0"/>
              <a:t> </a:t>
            </a:r>
            <a:r>
              <a:rPr lang="en-US" sz="2800" dirty="0" err="1"/>
              <a:t>Fraga</a:t>
            </a:r>
            <a:r>
              <a:rPr lang="en-US" sz="2800" dirty="0"/>
              <a:t>, B., </a:t>
            </a:r>
            <a:r>
              <a:rPr lang="en-US" sz="2800" dirty="0" err="1"/>
              <a:t>Couto</a:t>
            </a:r>
            <a:r>
              <a:rPr lang="en-US" sz="2800" dirty="0"/>
              <a:t> da Silva, A.P., </a:t>
            </a:r>
            <a:r>
              <a:rPr lang="en-US" sz="2800" dirty="0" err="1"/>
              <a:t>Murai</a:t>
            </a:r>
            <a:r>
              <a:rPr lang="en-US" sz="2800" dirty="0"/>
              <a:t>, F., 2018. Online Social Networks in Health Care: A Study of Mental Disorders on </a:t>
            </a:r>
            <a:r>
              <a:rPr lang="en-US" sz="2800" dirty="0" err="1"/>
              <a:t>Reddit</a:t>
            </a:r>
            <a:r>
              <a:rPr lang="en-US" sz="2800" dirty="0"/>
              <a:t>, in: 2018 IEEE/WIC/ACM International Conference on Web Intelligence (WI). Presented at the 2018 IEEE/WIC/ACM International Conference on Web Intelligence (WI), pp. 568–573. </a:t>
            </a:r>
            <a:r>
              <a:rPr lang="en-US" sz="2800" dirty="0">
                <a:hlinkClick r:id="rId8"/>
              </a:rPr>
              <a:t>https://doi.org/10.1109/WI.2018.00-36</a:t>
            </a:r>
            <a:endParaRPr lang="en-US" sz="2800" dirty="0"/>
          </a:p>
          <a:p>
            <a:pPr marL="514350" indent="-514350">
              <a:buFont typeface="+mj-lt"/>
              <a:buAutoNum type="arabicPeriod"/>
            </a:pPr>
            <a:r>
              <a:rPr lang="en-US" sz="2800" dirty="0" err="1"/>
              <a:t>Sobkowicz</a:t>
            </a:r>
            <a:r>
              <a:rPr lang="en-US" sz="2800" dirty="0"/>
              <a:t>, P., </a:t>
            </a:r>
            <a:r>
              <a:rPr lang="en-US" sz="2800" dirty="0" err="1"/>
              <a:t>Sobkowicz</a:t>
            </a:r>
            <a:r>
              <a:rPr lang="en-US" sz="2800" dirty="0"/>
              <a:t>, A., 2021. Agent Based Model of Anti-Vaccination Movements: Simulations and Comparison with Empirical Data. Vaccines (Basel) 9, 809. </a:t>
            </a:r>
            <a:r>
              <a:rPr lang="en-US" sz="2800" dirty="0">
                <a:hlinkClick r:id="rId9"/>
              </a:rPr>
              <a:t>https://doi.org/10.3390/vaccines9080809</a:t>
            </a:r>
            <a:endParaRPr lang="en-US" sz="2800" dirty="0"/>
          </a:p>
          <a:p>
            <a:pPr marL="514350" indent="-514350">
              <a:buFont typeface="+mj-lt"/>
              <a:buAutoNum type="arabicPeriod"/>
            </a:pPr>
            <a:r>
              <a:rPr lang="en-US" sz="2800" dirty="0"/>
              <a:t>Song, M., Kang, K., An, J.Y., 2018. Investigating drug–disease interactions in drug–symptom–disease triples via citation relations. Journal of the Association for Information Science and Technology 69, 1355–1368. </a:t>
            </a:r>
            <a:r>
              <a:rPr lang="en-US" sz="2800" dirty="0">
                <a:hlinkClick r:id="rId10"/>
              </a:rPr>
              <a:t>https://doi.org/10.1002/asi.24060</a:t>
            </a:r>
            <a:endParaRPr lang="en-US" sz="2800" dirty="0"/>
          </a:p>
          <a:p>
            <a:pPr marL="514350" indent="-514350">
              <a:buFont typeface="+mj-lt"/>
              <a:buAutoNum type="arabicPeriod"/>
            </a:pPr>
            <a:r>
              <a:rPr lang="en-US" sz="2800" dirty="0" err="1"/>
              <a:t>Turcan</a:t>
            </a:r>
            <a:r>
              <a:rPr lang="en-US" sz="2800" dirty="0"/>
              <a:t>, E., </a:t>
            </a:r>
            <a:r>
              <a:rPr lang="en-US" sz="2800" dirty="0" err="1"/>
              <a:t>McKeown</a:t>
            </a:r>
            <a:r>
              <a:rPr lang="en-US" sz="2800" dirty="0"/>
              <a:t>, K., 2019. </a:t>
            </a:r>
            <a:r>
              <a:rPr lang="en-US" sz="2800" dirty="0" err="1"/>
              <a:t>Dreaddit</a:t>
            </a:r>
            <a:r>
              <a:rPr lang="en-US" sz="2800" dirty="0"/>
              <a:t>: A </a:t>
            </a:r>
            <a:r>
              <a:rPr lang="en-US" sz="2800" dirty="0" err="1"/>
              <a:t>Reddit</a:t>
            </a:r>
            <a:r>
              <a:rPr lang="en-US" sz="2800" dirty="0"/>
              <a:t> Dataset for Stress Analysis in Social Media, in: Proceedings of the Tenth International Workshop on Health Text Mining and Information Analysis (LOUHI 2019). Presented at the Proceedings of the Tenth International Workshop on Health Text Mining and Information Analysis (LOUHI 2019), Association for Computational Linguistics, Hong Kong, pp. 97–107. </a:t>
            </a:r>
            <a:r>
              <a:rPr lang="en-US" sz="2800" dirty="0">
                <a:hlinkClick r:id="rId11"/>
              </a:rPr>
              <a:t>https://doi.org/10.18653/v1/D19-6213</a:t>
            </a:r>
            <a:endParaRPr lang="en-US" sz="2800" dirty="0">
              <a:effectLst/>
            </a:endParaRPr>
          </a:p>
        </p:txBody>
      </p:sp>
      <p:sp>
        <p:nvSpPr>
          <p:cNvPr id="6"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7" name="Group 6"/>
          <p:cNvGrpSpPr/>
          <p:nvPr/>
        </p:nvGrpSpPr>
        <p:grpSpPr>
          <a:xfrm>
            <a:off x="19977652" y="193044"/>
            <a:ext cx="3976665" cy="822976"/>
            <a:chOff x="19977652" y="193044"/>
            <a:chExt cx="3976665" cy="822976"/>
          </a:xfrm>
        </p:grpSpPr>
        <p:sp>
          <p:nvSpPr>
            <p:cNvPr id="8" name="Rectangle 7"/>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aint Peters University's Competitors, Revenue, Number of Employees,  Funding, Acquisitions &amp; News - Owler Company Profil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4946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Project Plan</a:t>
            </a:r>
            <a:endParaRPr lang="en-US" dirty="0"/>
          </a:p>
        </p:txBody>
      </p:sp>
      <p:sp>
        <p:nvSpPr>
          <p:cNvPr id="10" name="Text Placeholder 9">
            <a:extLst>
              <a:ext uri="{FF2B5EF4-FFF2-40B4-BE49-F238E27FC236}">
                <a16:creationId xmlns:a16="http://schemas.microsoft.com/office/drawing/2014/main" id="{BAF9B7F8-4537-0D45-A232-63BF6753FDDA}"/>
              </a:ext>
            </a:extLst>
          </p:cNvPr>
          <p:cNvSpPr>
            <a:spLocks noGrp="1"/>
          </p:cNvSpPr>
          <p:nvPr>
            <p:ph type="body" sz="quarter" idx="11"/>
          </p:nvPr>
        </p:nvSpPr>
        <p:spPr>
          <a:xfrm>
            <a:off x="6869113" y="1931989"/>
            <a:ext cx="11418887" cy="596198"/>
          </a:xfrm>
        </p:spPr>
        <p:txBody>
          <a:bodyPr/>
          <a:lstStyle/>
          <a:p>
            <a:r>
              <a:rPr lang="en-US" sz="3600" spc="600" dirty="0" smtClean="0">
                <a:solidFill>
                  <a:schemeClr val="accent1"/>
                </a:solidFill>
              </a:rPr>
              <a:t>What is to be delivered?</a:t>
            </a:r>
            <a:endParaRPr lang="en-US" sz="3600" spc="600" dirty="0">
              <a:solidFill>
                <a:schemeClr val="accent1"/>
              </a:solidFill>
            </a:endParaRPr>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18</a:t>
            </a:fld>
            <a:endParaRPr lang="en-US" dirty="0"/>
          </a:p>
        </p:txBody>
      </p:sp>
      <p:sp>
        <p:nvSpPr>
          <p:cNvPr id="9" name="Title 1"/>
          <p:cNvSpPr txBox="1">
            <a:spLocks/>
          </p:cNvSpPr>
          <p:nvPr/>
        </p:nvSpPr>
        <p:spPr>
          <a:xfrm>
            <a:off x="1248984" y="3279738"/>
            <a:ext cx="12459003"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kumimoji="0" lang="en-US" sz="3800" b="1" i="0" u="none" strike="noStrike" kern="1200" cap="none" spc="0" normalizeH="0" baseline="0" noProof="0" dirty="0" smtClean="0">
                <a:ln>
                  <a:noFill/>
                </a:ln>
                <a:solidFill>
                  <a:srgbClr val="FFC000"/>
                </a:solidFill>
                <a:effectLst/>
                <a:uLnTx/>
                <a:uFillTx/>
                <a:latin typeface="Amazon Ember" panose="020B0603020204020204" pitchFamily="34" charset="0"/>
                <a:ea typeface="Amazon Ember" panose="020B0603020204020204" pitchFamily="34" charset="0"/>
              </a:rPr>
              <a:t>Project Estimated Completion Date: </a:t>
            </a:r>
            <a:r>
              <a:rPr kumimoji="0" lang="en-US" sz="3800" b="1" i="0" u="none" strike="noStrike" kern="1200" cap="none" spc="0" normalizeH="0" baseline="0" noProof="0" dirty="0" smtClean="0">
                <a:ln>
                  <a:noFill/>
                </a:ln>
                <a:solidFill>
                  <a:srgbClr val="FF0000"/>
                </a:solidFill>
                <a:effectLst/>
                <a:uLnTx/>
                <a:uFillTx/>
                <a:latin typeface="Amazon Ember" panose="020B0603020204020204" pitchFamily="34" charset="0"/>
                <a:ea typeface="Amazon Ember" panose="020B0603020204020204" pitchFamily="34" charset="0"/>
              </a:rPr>
              <a:t>10/27</a:t>
            </a:r>
            <a:r>
              <a:rPr kumimoji="0" lang="en-US" sz="3800" b="1" i="0" u="none" strike="noStrike" kern="1200" cap="none" spc="0" normalizeH="0" baseline="30000" noProof="0" dirty="0" smtClean="0">
                <a:ln>
                  <a:noFill/>
                </a:ln>
                <a:solidFill>
                  <a:srgbClr val="FF0000"/>
                </a:solidFill>
                <a:effectLst/>
                <a:uLnTx/>
                <a:uFillTx/>
                <a:latin typeface="Amazon Ember" panose="020B0603020204020204" pitchFamily="34" charset="0"/>
                <a:ea typeface="Amazon Ember" panose="020B0603020204020204" pitchFamily="34" charset="0"/>
              </a:rPr>
              <a:t>th</a:t>
            </a:r>
            <a:r>
              <a:rPr lang="en-US" dirty="0" smtClean="0">
                <a:solidFill>
                  <a:srgbClr val="FF0000"/>
                </a:solidFill>
              </a:rPr>
              <a:t>/2021</a:t>
            </a:r>
            <a:r>
              <a:rPr kumimoji="0" lang="en-US" sz="3800" b="1" i="0" u="none" strike="noStrike" kern="1200" cap="none" spc="0" normalizeH="0" baseline="0" noProof="0" dirty="0" smtClean="0">
                <a:ln>
                  <a:noFill/>
                </a:ln>
                <a:solidFill>
                  <a:srgbClr val="FF0000"/>
                </a:solidFill>
                <a:effectLst/>
                <a:uLnTx/>
                <a:uFillTx/>
                <a:latin typeface="Amazon Ember" panose="020B0603020204020204" pitchFamily="34" charset="0"/>
                <a:ea typeface="Amazon Ember" panose="020B0603020204020204" pitchFamily="34" charset="0"/>
              </a:rPr>
              <a:t> </a:t>
            </a:r>
            <a:r>
              <a:rPr lang="en-US" dirty="0" smtClean="0">
                <a:solidFill>
                  <a:srgbClr val="FF0000"/>
                </a:solidFill>
              </a:rPr>
              <a:t> </a:t>
            </a:r>
            <a:endParaRPr lang="en-US" dirty="0">
              <a:solidFill>
                <a:srgbClr val="FF0000"/>
              </a:solidFill>
            </a:endParaRPr>
          </a:p>
          <a:p>
            <a:pPr marL="0" marR="0" lvl="0" indent="0" algn="l" defTabSz="731520" rtl="0" eaLnBrk="1" fontAlgn="auto" latinLnBrk="0" hangingPunct="1">
              <a:lnSpc>
                <a:spcPct val="100000"/>
              </a:lnSpc>
              <a:spcBef>
                <a:spcPct val="0"/>
              </a:spcBef>
              <a:spcAft>
                <a:spcPts val="0"/>
              </a:spcAft>
              <a:buClrTx/>
              <a:buSzTx/>
              <a:buFontTx/>
              <a:buNone/>
              <a:tabLst/>
              <a:defRPr/>
            </a:pPr>
            <a:endParaRPr kumimoji="0" lang="en-US" sz="38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endParaRPr>
          </a:p>
        </p:txBody>
      </p:sp>
      <p:sp>
        <p:nvSpPr>
          <p:cNvPr id="24" name="TextBox 23"/>
          <p:cNvSpPr txBox="1"/>
          <p:nvPr/>
        </p:nvSpPr>
        <p:spPr>
          <a:xfrm>
            <a:off x="1751274" y="3841014"/>
            <a:ext cx="1040815" cy="2246769"/>
          </a:xfrm>
          <a:prstGeom prst="rect">
            <a:avLst/>
          </a:prstGeom>
          <a:noFill/>
        </p:spPr>
        <p:txBody>
          <a:bodyPr wrap="square" rtlCol="0">
            <a:spAutoFit/>
          </a:bodyPr>
          <a:lstStyle/>
          <a:p>
            <a:pPr defTabSz="731520"/>
            <a:r>
              <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5" name="TextBox 24"/>
          <p:cNvSpPr txBox="1"/>
          <p:nvPr/>
        </p:nvSpPr>
        <p:spPr>
          <a:xfrm>
            <a:off x="2708310" y="4113337"/>
            <a:ext cx="12600269" cy="3539430"/>
          </a:xfrm>
          <a:prstGeom prst="rect">
            <a:avLst/>
          </a:prstGeom>
          <a:noFill/>
        </p:spPr>
        <p:txBody>
          <a:bodyPr wrap="square" rtlCol="0">
            <a:spAutoFit/>
          </a:bodyPr>
          <a:lstStyle/>
          <a:p>
            <a:pPr defTabSz="731520"/>
            <a:r>
              <a:rPr lang="en-US" sz="2800" dirty="0" smtClean="0">
                <a:solidFill>
                  <a:srgbClr val="FF0000"/>
                </a:solidFill>
                <a:effectLst>
                  <a:outerShdw blurRad="38100" dist="38100" dir="2700000" algn="tl">
                    <a:srgbClr val="000000">
                      <a:alpha val="43137"/>
                    </a:srgbClr>
                  </a:outerShdw>
                </a:effectLst>
                <a:latin typeface="+mj-lt"/>
                <a:cs typeface="Amazon Ember Regular" charset="0"/>
              </a:rPr>
              <a:t>App Engine:</a:t>
            </a:r>
            <a:r>
              <a:rPr lang="en-US" sz="2800" dirty="0" smtClean="0">
                <a:solidFill>
                  <a:srgbClr val="232F3E"/>
                </a:solidFill>
                <a:latin typeface="+mj-lt"/>
                <a:cs typeface="Amazon Ember Regular" charset="0"/>
              </a:rPr>
              <a:t/>
            </a:r>
            <a:br>
              <a:rPr lang="en-US" sz="2800" dirty="0" smtClean="0">
                <a:solidFill>
                  <a:srgbClr val="232F3E"/>
                </a:solidFill>
                <a:latin typeface="+mj-lt"/>
                <a:cs typeface="Amazon Ember Regular" charset="0"/>
              </a:rPr>
            </a:br>
            <a:r>
              <a:rPr lang="en-US" sz="2800" dirty="0" smtClean="0">
                <a:solidFill>
                  <a:srgbClr val="232F3E"/>
                </a:solidFill>
                <a:latin typeface="+mj-lt"/>
                <a:cs typeface="Amazon Ember Regular" charset="0"/>
              </a:rPr>
              <a:t>- Create </a:t>
            </a:r>
            <a:r>
              <a:rPr lang="en-US" sz="2800" dirty="0">
                <a:solidFill>
                  <a:srgbClr val="232F3E"/>
                </a:solidFill>
                <a:latin typeface="+mj-lt"/>
                <a:cs typeface="Amazon Ember Regular" charset="0"/>
              </a:rPr>
              <a:t>an Account and commit all the code contribution to </a:t>
            </a:r>
            <a:r>
              <a:rPr lang="en-US" sz="2800" dirty="0" err="1" smtClean="0">
                <a:solidFill>
                  <a:srgbClr val="232F3E"/>
                </a:solidFill>
                <a:latin typeface="+mj-lt"/>
                <a:cs typeface="Amazon Ember Regular" charset="0"/>
              </a:rPr>
              <a:t>gitlab</a:t>
            </a:r>
            <a:r>
              <a:rPr lang="en-US" sz="2800" dirty="0" smtClean="0">
                <a:solidFill>
                  <a:srgbClr val="232F3E"/>
                </a:solidFill>
                <a:latin typeface="+mj-lt"/>
                <a:cs typeface="Amazon Ember Regular" charset="0"/>
              </a:rPr>
              <a:t> </a:t>
            </a:r>
            <a:r>
              <a:rPr lang="en-US" sz="2800" dirty="0">
                <a:solidFill>
                  <a:srgbClr val="232F3E"/>
                </a:solidFill>
                <a:latin typeface="+mj-lt"/>
                <a:cs typeface="Amazon Ember Regular" charset="0"/>
              </a:rPr>
              <a:t>on a daily </a:t>
            </a:r>
            <a:r>
              <a:rPr lang="en-US" sz="2800" dirty="0" smtClean="0">
                <a:solidFill>
                  <a:srgbClr val="232F3E"/>
                </a:solidFill>
                <a:latin typeface="+mj-lt"/>
                <a:cs typeface="Amazon Ember Regular" charset="0"/>
              </a:rPr>
              <a:t>basis.</a:t>
            </a:r>
            <a:br>
              <a:rPr lang="en-US" sz="2800" dirty="0" smtClean="0">
                <a:solidFill>
                  <a:srgbClr val="232F3E"/>
                </a:solidFill>
                <a:latin typeface="+mj-lt"/>
                <a:cs typeface="Amazon Ember Regular" charset="0"/>
              </a:rPr>
            </a:br>
            <a:r>
              <a:rPr lang="en-US" sz="2800" dirty="0" smtClean="0">
                <a:solidFill>
                  <a:srgbClr val="232F3E"/>
                </a:solidFill>
                <a:latin typeface="+mj-lt"/>
                <a:cs typeface="Amazon Ember Regular" charset="0"/>
              </a:rPr>
              <a:t>- Create app on </a:t>
            </a:r>
            <a:r>
              <a:rPr lang="en-US" sz="2800" dirty="0" err="1" smtClean="0">
                <a:solidFill>
                  <a:srgbClr val="232F3E"/>
                </a:solidFill>
                <a:latin typeface="+mj-lt"/>
                <a:cs typeface="Amazon Ember Regular" charset="0"/>
              </a:rPr>
              <a:t>Reddit</a:t>
            </a:r>
            <a:r>
              <a:rPr lang="en-US" sz="2800" dirty="0" smtClean="0">
                <a:solidFill>
                  <a:srgbClr val="232F3E"/>
                </a:solidFill>
                <a:latin typeface="+mj-lt"/>
                <a:cs typeface="Amazon Ember Regular" charset="0"/>
              </a:rPr>
              <a:t> with key credential to automate the web scrapping</a:t>
            </a:r>
            <a:br>
              <a:rPr lang="en-US" sz="2800" dirty="0" smtClean="0">
                <a:solidFill>
                  <a:srgbClr val="232F3E"/>
                </a:solidFill>
                <a:latin typeface="+mj-lt"/>
                <a:cs typeface="Amazon Ember Regular" charset="0"/>
              </a:rPr>
            </a:br>
            <a:r>
              <a:rPr lang="en-US" sz="2800" dirty="0" smtClean="0">
                <a:solidFill>
                  <a:srgbClr val="232F3E"/>
                </a:solidFill>
                <a:latin typeface="+mj-lt"/>
                <a:cs typeface="Amazon Ember Regular" charset="0"/>
              </a:rPr>
              <a:t>- Build </a:t>
            </a:r>
            <a:r>
              <a:rPr lang="en-US" sz="2800" dirty="0" err="1" smtClean="0">
                <a:solidFill>
                  <a:srgbClr val="232F3E"/>
                </a:solidFill>
                <a:latin typeface="+mj-lt"/>
                <a:cs typeface="Amazon Ember Regular" charset="0"/>
              </a:rPr>
              <a:t>dataframes</a:t>
            </a:r>
            <a:r>
              <a:rPr lang="en-US" sz="2800" dirty="0" smtClean="0">
                <a:solidFill>
                  <a:srgbClr val="232F3E"/>
                </a:solidFill>
                <a:latin typeface="+mj-lt"/>
                <a:cs typeface="Amazon Ember Regular" charset="0"/>
              </a:rPr>
              <a:t> per </a:t>
            </a:r>
            <a:r>
              <a:rPr lang="en-US" sz="2800" dirty="0" err="1" smtClean="0">
                <a:solidFill>
                  <a:srgbClr val="232F3E"/>
                </a:solidFill>
                <a:latin typeface="+mj-lt"/>
                <a:cs typeface="Amazon Ember Regular" charset="0"/>
              </a:rPr>
              <a:t>subreddits</a:t>
            </a:r>
            <a:r>
              <a:rPr lang="en-US" sz="2800" dirty="0" smtClean="0">
                <a:solidFill>
                  <a:srgbClr val="232F3E"/>
                </a:solidFill>
                <a:latin typeface="+mj-lt"/>
                <a:cs typeface="Amazon Ember Regular" charset="0"/>
              </a:rPr>
              <a:t> and merge them into final </a:t>
            </a:r>
            <a:r>
              <a:rPr lang="en-US" sz="2800" dirty="0" err="1" smtClean="0">
                <a:solidFill>
                  <a:srgbClr val="232F3E"/>
                </a:solidFill>
                <a:latin typeface="+mj-lt"/>
                <a:cs typeface="Amazon Ember Regular" charset="0"/>
              </a:rPr>
              <a:t>dataframe</a:t>
            </a:r>
            <a:r>
              <a:rPr lang="en-US" sz="2800" dirty="0" smtClean="0">
                <a:solidFill>
                  <a:srgbClr val="232F3E"/>
                </a:solidFill>
                <a:latin typeface="+mj-lt"/>
                <a:cs typeface="Amazon Ember Regular" charset="0"/>
              </a:rPr>
              <a:t> </a:t>
            </a:r>
          </a:p>
          <a:p>
            <a:pPr defTabSz="731520"/>
            <a:r>
              <a:rPr lang="en-US" sz="2800" dirty="0" smtClean="0">
                <a:solidFill>
                  <a:srgbClr val="232F3E"/>
                </a:solidFill>
                <a:latin typeface="+mj-lt"/>
                <a:cs typeface="Amazon Ember Regular" charset="0"/>
              </a:rPr>
              <a:t>- Use LSTM and NLP algorithm along with LDA to build the sentiment analysis core</a:t>
            </a:r>
          </a:p>
          <a:p>
            <a:pPr defTabSz="731520"/>
            <a:r>
              <a:rPr lang="en-US" sz="2800" dirty="0" smtClean="0">
                <a:solidFill>
                  <a:srgbClr val="232F3E"/>
                </a:solidFill>
                <a:latin typeface="+mj-lt"/>
                <a:cs typeface="Amazon Ember Regular" charset="0"/>
              </a:rPr>
              <a:t>- Operationalize the app as service and deploy it to the cloud</a:t>
            </a:r>
          </a:p>
          <a:p>
            <a:pPr defTabSz="731520"/>
            <a:r>
              <a:rPr lang="en-US" sz="2800" dirty="0" smtClean="0">
                <a:solidFill>
                  <a:srgbClr val="232F3E"/>
                </a:solidFill>
                <a:latin typeface="+mj-lt"/>
                <a:cs typeface="Amazon Ember Regular" charset="0"/>
              </a:rPr>
              <a:t>- UAT and model </a:t>
            </a:r>
            <a:r>
              <a:rPr lang="en-US" sz="2800" dirty="0" err="1" smtClean="0">
                <a:solidFill>
                  <a:srgbClr val="232F3E"/>
                </a:solidFill>
                <a:latin typeface="+mj-lt"/>
                <a:cs typeface="Amazon Ember Regular" charset="0"/>
              </a:rPr>
              <a:t>performace</a:t>
            </a:r>
            <a:r>
              <a:rPr lang="en-US" sz="2800" dirty="0" smtClean="0">
                <a:solidFill>
                  <a:srgbClr val="232F3E"/>
                </a:solidFill>
                <a:latin typeface="+mj-lt"/>
                <a:cs typeface="Amazon Ember Regular" charset="0"/>
              </a:rPr>
              <a:t> testing for the end-to-end pipeline </a:t>
            </a:r>
            <a:r>
              <a:rPr lang="en-US" sz="2800" dirty="0">
                <a:solidFill>
                  <a:srgbClr val="232F3E"/>
                </a:solidFill>
                <a:latin typeface="+mj-lt"/>
                <a:cs typeface="Amazon Ember Regular" charset="0"/>
              </a:rPr>
              <a:t/>
            </a:r>
            <a:br>
              <a:rPr lang="en-US" sz="2800" dirty="0">
                <a:solidFill>
                  <a:srgbClr val="232F3E"/>
                </a:solidFill>
                <a:latin typeface="+mj-lt"/>
                <a:cs typeface="Amazon Ember Regular" charset="0"/>
              </a:rPr>
            </a:br>
            <a:endParaRPr lang="en-US" sz="2800" dirty="0">
              <a:solidFill>
                <a:srgbClr val="232F3E"/>
              </a:solidFill>
              <a:latin typeface="+mj-lt"/>
              <a:cs typeface="Amazon Ember Regular" charset="0"/>
            </a:endParaRPr>
          </a:p>
        </p:txBody>
      </p:sp>
      <p:sp>
        <p:nvSpPr>
          <p:cNvPr id="28" name="TextBox 27"/>
          <p:cNvSpPr txBox="1"/>
          <p:nvPr/>
        </p:nvSpPr>
        <p:spPr>
          <a:xfrm>
            <a:off x="1640437" y="6867467"/>
            <a:ext cx="1040815" cy="2246769"/>
          </a:xfrm>
          <a:prstGeom prst="rect">
            <a:avLst/>
          </a:prstGeom>
          <a:noFill/>
        </p:spPr>
        <p:txBody>
          <a:bodyPr wrap="square" rtlCol="0">
            <a:spAutoFit/>
          </a:bodyPr>
          <a:lstStyle/>
          <a:p>
            <a:pPr defTabSz="731520"/>
            <a:r>
              <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9" name="TextBox 28"/>
          <p:cNvSpPr txBox="1"/>
          <p:nvPr/>
        </p:nvSpPr>
        <p:spPr>
          <a:xfrm>
            <a:off x="2705151" y="7216731"/>
            <a:ext cx="12260634" cy="1815882"/>
          </a:xfrm>
          <a:prstGeom prst="rect">
            <a:avLst/>
          </a:prstGeom>
          <a:noFill/>
        </p:spPr>
        <p:txBody>
          <a:bodyPr wrap="square" rtlCol="0">
            <a:spAutoFit/>
          </a:bodyPr>
          <a:lstStyle/>
          <a:p>
            <a:pPr defTabSz="731520"/>
            <a:r>
              <a:rPr lang="en-US" sz="2800" dirty="0" smtClean="0">
                <a:solidFill>
                  <a:srgbClr val="FF0000"/>
                </a:solidFill>
                <a:effectLst>
                  <a:outerShdw blurRad="38100" dist="38100" dir="2700000" algn="tl">
                    <a:srgbClr val="000000">
                      <a:alpha val="43137"/>
                    </a:srgbClr>
                  </a:outerShdw>
                </a:effectLst>
                <a:latin typeface="+mj-lt"/>
                <a:cs typeface="Amazon Ember Regular" charset="0"/>
              </a:rPr>
              <a:t>Best practices:</a:t>
            </a:r>
            <a:r>
              <a:rPr lang="en-US" sz="2800" dirty="0" smtClean="0">
                <a:solidFill>
                  <a:srgbClr val="232F3E"/>
                </a:solidFill>
                <a:latin typeface="+mj-lt"/>
                <a:cs typeface="Amazon Ember Regular" charset="0"/>
              </a:rPr>
              <a:t/>
            </a:r>
            <a:br>
              <a:rPr lang="en-US" sz="2800" dirty="0" smtClean="0">
                <a:solidFill>
                  <a:srgbClr val="232F3E"/>
                </a:solidFill>
                <a:latin typeface="+mj-lt"/>
                <a:cs typeface="Amazon Ember Regular" charset="0"/>
              </a:rPr>
            </a:br>
            <a:r>
              <a:rPr lang="en-US" sz="2800" dirty="0" smtClean="0">
                <a:solidFill>
                  <a:srgbClr val="232F3E"/>
                </a:solidFill>
                <a:latin typeface="+mj-lt"/>
                <a:cs typeface="Amazon Ember Regular" charset="0"/>
              </a:rPr>
              <a:t>- While using </a:t>
            </a:r>
            <a:r>
              <a:rPr lang="en-US" sz="2800" dirty="0">
                <a:solidFill>
                  <a:srgbClr val="232F3E"/>
                </a:solidFill>
                <a:latin typeface="+mj-lt"/>
                <a:cs typeface="Amazon Ember Regular" charset="0"/>
              </a:rPr>
              <a:t>Visual studio as IDE and Connect to </a:t>
            </a:r>
            <a:r>
              <a:rPr lang="en-US" sz="2800" dirty="0" smtClean="0">
                <a:solidFill>
                  <a:srgbClr val="232F3E"/>
                </a:solidFill>
                <a:latin typeface="+mj-lt"/>
                <a:cs typeface="Amazon Ember Regular" charset="0"/>
              </a:rPr>
              <a:t>the </a:t>
            </a:r>
            <a:r>
              <a:rPr lang="en-US" sz="2800" dirty="0">
                <a:solidFill>
                  <a:srgbClr val="232F3E"/>
                </a:solidFill>
                <a:latin typeface="+mj-lt"/>
                <a:cs typeface="Amazon Ember Regular" charset="0"/>
              </a:rPr>
              <a:t>project in </a:t>
            </a:r>
            <a:r>
              <a:rPr lang="en-US" sz="2800" dirty="0" err="1">
                <a:solidFill>
                  <a:srgbClr val="232F3E"/>
                </a:solidFill>
                <a:latin typeface="+mj-lt"/>
                <a:cs typeface="Amazon Ember Regular" charset="0"/>
              </a:rPr>
              <a:t>SonarQube</a:t>
            </a:r>
            <a:r>
              <a:rPr lang="en-US" sz="2800" dirty="0">
                <a:solidFill>
                  <a:srgbClr val="232F3E"/>
                </a:solidFill>
                <a:latin typeface="+mj-lt"/>
                <a:cs typeface="Amazon Ember Regular" charset="0"/>
              </a:rPr>
              <a:t> or </a:t>
            </a:r>
            <a:r>
              <a:rPr lang="en-US" sz="2800" dirty="0" err="1" smtClean="0">
                <a:solidFill>
                  <a:srgbClr val="232F3E"/>
                </a:solidFill>
                <a:latin typeface="+mj-lt"/>
                <a:cs typeface="Amazon Ember Regular" charset="0"/>
              </a:rPr>
              <a:t>SonarCloud</a:t>
            </a:r>
            <a:r>
              <a:rPr lang="en-US" sz="2800" dirty="0" smtClean="0">
                <a:solidFill>
                  <a:srgbClr val="232F3E"/>
                </a:solidFill>
                <a:latin typeface="+mj-lt"/>
                <a:cs typeface="Amazon Ember Regular" charset="0"/>
              </a:rPr>
              <a:t>, let’s </a:t>
            </a:r>
            <a:r>
              <a:rPr lang="en-US" sz="2800" dirty="0" smtClean="0">
                <a:solidFill>
                  <a:srgbClr val="232F3E"/>
                </a:solidFill>
                <a:latin typeface="+mj-lt"/>
                <a:cs typeface="Amazon Ember Regular" charset="0"/>
              </a:rPr>
              <a:t>make </a:t>
            </a:r>
            <a:r>
              <a:rPr lang="en-US" sz="2800" dirty="0">
                <a:solidFill>
                  <a:srgbClr val="232F3E"/>
                </a:solidFill>
                <a:latin typeface="+mj-lt"/>
                <a:cs typeface="Amazon Ember Regular" charset="0"/>
              </a:rPr>
              <a:t>sure </a:t>
            </a:r>
            <a:r>
              <a:rPr lang="en-US" sz="2800" dirty="0" smtClean="0">
                <a:solidFill>
                  <a:srgbClr val="232F3E"/>
                </a:solidFill>
                <a:latin typeface="+mj-lt"/>
                <a:cs typeface="Amazon Ember Regular" charset="0"/>
              </a:rPr>
              <a:t>we’re </a:t>
            </a:r>
            <a:r>
              <a:rPr lang="en-US" sz="2800" dirty="0">
                <a:solidFill>
                  <a:srgbClr val="232F3E"/>
                </a:solidFill>
                <a:latin typeface="+mj-lt"/>
                <a:cs typeface="Amazon Ember Regular" charset="0"/>
              </a:rPr>
              <a:t>applying the same rules that will be used during analysis </a:t>
            </a:r>
          </a:p>
        </p:txBody>
      </p:sp>
      <p:sp>
        <p:nvSpPr>
          <p:cNvPr id="31" name="TextBox 30"/>
          <p:cNvSpPr txBox="1"/>
          <p:nvPr/>
        </p:nvSpPr>
        <p:spPr>
          <a:xfrm>
            <a:off x="1562651" y="10709184"/>
            <a:ext cx="1040815" cy="2246769"/>
          </a:xfrm>
          <a:prstGeom prst="rect">
            <a:avLst/>
          </a:prstGeom>
          <a:noFill/>
        </p:spPr>
        <p:txBody>
          <a:bodyPr wrap="square" rtlCol="0">
            <a:spAutoFit/>
          </a:bodyPr>
          <a:lstStyle/>
          <a:p>
            <a:pPr defTabSz="731520"/>
            <a:r>
              <a:rPr lang="en-US" sz="14000" dirty="0" smtClean="0">
                <a:solidFill>
                  <a:srgbClr val="002D43"/>
                </a:solidFill>
                <a:latin typeface="Amazon Ember" panose="020B0603020204020204" pitchFamily="34" charset="0"/>
                <a:ea typeface="Amazon Ember" panose="020B0603020204020204" pitchFamily="34" charset="0"/>
                <a:cs typeface="Amazon Ember" panose="020B0603020204020204" pitchFamily="34" charset="0"/>
              </a:rPr>
              <a:t>4</a:t>
            </a:r>
            <a:endPar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1"/>
          <p:cNvSpPr txBox="1"/>
          <p:nvPr/>
        </p:nvSpPr>
        <p:spPr>
          <a:xfrm>
            <a:off x="2681252" y="10908405"/>
            <a:ext cx="14124752" cy="2677656"/>
          </a:xfrm>
          <a:prstGeom prst="rect">
            <a:avLst/>
          </a:prstGeom>
          <a:noFill/>
        </p:spPr>
        <p:txBody>
          <a:bodyPr wrap="square" rtlCol="0">
            <a:spAutoFit/>
          </a:bodyPr>
          <a:lstStyle/>
          <a:p>
            <a:pPr defTabSz="731520"/>
            <a:r>
              <a:rPr lang="en-US" sz="2800" dirty="0" smtClean="0">
                <a:solidFill>
                  <a:srgbClr val="FF0000"/>
                </a:solidFill>
                <a:effectLst>
                  <a:outerShdw blurRad="38100" dist="38100" dir="2700000" algn="tl">
                    <a:srgbClr val="000000">
                      <a:alpha val="43137"/>
                    </a:srgbClr>
                  </a:outerShdw>
                </a:effectLst>
                <a:latin typeface="+mj-lt"/>
                <a:cs typeface="Amazon Ember Regular" charset="0"/>
              </a:rPr>
              <a:t>Documentation:</a:t>
            </a:r>
          </a:p>
          <a:p>
            <a:pPr defTabSz="731520"/>
            <a:r>
              <a:rPr lang="en-US" sz="2800" dirty="0" smtClean="0">
                <a:solidFill>
                  <a:srgbClr val="232F3E"/>
                </a:solidFill>
                <a:latin typeface="+mj-lt"/>
                <a:cs typeface="Amazon Ember Regular" charset="0"/>
              </a:rPr>
              <a:t>- Use </a:t>
            </a:r>
            <a:r>
              <a:rPr lang="en-US" sz="2800" dirty="0" err="1" smtClean="0">
                <a:solidFill>
                  <a:srgbClr val="232F3E"/>
                </a:solidFill>
                <a:latin typeface="+mj-lt"/>
                <a:cs typeface="Amazon Ember Regular" charset="0"/>
              </a:rPr>
              <a:t>Zotero</a:t>
            </a:r>
            <a:r>
              <a:rPr lang="en-US" sz="2800" dirty="0" smtClean="0">
                <a:solidFill>
                  <a:srgbClr val="232F3E"/>
                </a:solidFill>
                <a:latin typeface="+mj-lt"/>
                <a:cs typeface="Amazon Ember Regular" charset="0"/>
              </a:rPr>
              <a:t> or </a:t>
            </a:r>
            <a:r>
              <a:rPr lang="en-US" sz="2800" dirty="0" err="1" smtClean="0">
                <a:solidFill>
                  <a:srgbClr val="232F3E"/>
                </a:solidFill>
                <a:latin typeface="+mj-lt"/>
                <a:cs typeface="Amazon Ember Regular" charset="0"/>
              </a:rPr>
              <a:t>Mendeley</a:t>
            </a:r>
            <a:r>
              <a:rPr lang="en-US" sz="2800" dirty="0" smtClean="0">
                <a:solidFill>
                  <a:srgbClr val="232F3E"/>
                </a:solidFill>
                <a:latin typeface="+mj-lt"/>
                <a:cs typeface="Amazon Ember Regular" charset="0"/>
              </a:rPr>
              <a:t> </a:t>
            </a:r>
            <a:r>
              <a:rPr lang="en-US" sz="2800" dirty="0">
                <a:solidFill>
                  <a:srgbClr val="232F3E"/>
                </a:solidFill>
                <a:latin typeface="+mj-lt"/>
                <a:cs typeface="Amazon Ember Regular" charset="0"/>
              </a:rPr>
              <a:t>tools </a:t>
            </a:r>
            <a:r>
              <a:rPr lang="en-US" sz="2800" dirty="0" smtClean="0">
                <a:solidFill>
                  <a:srgbClr val="232F3E"/>
                </a:solidFill>
                <a:latin typeface="+mj-lt"/>
                <a:cs typeface="Amazon Ember Regular" charset="0"/>
              </a:rPr>
              <a:t>to index all the peer-reviewed </a:t>
            </a:r>
            <a:r>
              <a:rPr lang="en-US" sz="2800" dirty="0">
                <a:solidFill>
                  <a:srgbClr val="232F3E"/>
                </a:solidFill>
                <a:latin typeface="+mj-lt"/>
                <a:cs typeface="Amazon Ember Regular" charset="0"/>
              </a:rPr>
              <a:t>articles, books, dissertations, conference papers </a:t>
            </a:r>
            <a:r>
              <a:rPr lang="en-US" sz="2800" dirty="0" smtClean="0">
                <a:solidFill>
                  <a:srgbClr val="232F3E"/>
                </a:solidFill>
                <a:latin typeface="+mj-lt"/>
                <a:cs typeface="Amazon Ember Regular" charset="0"/>
              </a:rPr>
              <a:t>related to this topic</a:t>
            </a:r>
          </a:p>
          <a:p>
            <a:pPr defTabSz="731520"/>
            <a:r>
              <a:rPr lang="en-US" sz="2800" dirty="0" smtClean="0">
                <a:solidFill>
                  <a:srgbClr val="232F3E"/>
                </a:solidFill>
                <a:latin typeface="+mj-lt"/>
                <a:cs typeface="Amazon Ember Regular" charset="0"/>
              </a:rPr>
              <a:t>- Prepare </a:t>
            </a:r>
            <a:r>
              <a:rPr lang="en-US" sz="2800" dirty="0">
                <a:solidFill>
                  <a:srgbClr val="232F3E"/>
                </a:solidFill>
                <a:latin typeface="+mj-lt"/>
                <a:cs typeface="Amazon Ember Regular" charset="0"/>
              </a:rPr>
              <a:t>10 minutes of summary </a:t>
            </a:r>
            <a:r>
              <a:rPr lang="en-US" sz="2800" dirty="0" smtClean="0">
                <a:solidFill>
                  <a:srgbClr val="232F3E"/>
                </a:solidFill>
                <a:latin typeface="+mj-lt"/>
                <a:cs typeface="Amazon Ember Regular" charset="0"/>
              </a:rPr>
              <a:t>notes (or </a:t>
            </a:r>
            <a:r>
              <a:rPr lang="en-US" sz="2800" dirty="0" err="1" smtClean="0">
                <a:solidFill>
                  <a:srgbClr val="232F3E"/>
                </a:solidFill>
                <a:latin typeface="+mj-lt"/>
                <a:cs typeface="Amazon Ember Regular" charset="0"/>
              </a:rPr>
              <a:t>pptx</a:t>
            </a:r>
            <a:r>
              <a:rPr lang="en-US" sz="2800" dirty="0" smtClean="0">
                <a:solidFill>
                  <a:srgbClr val="232F3E"/>
                </a:solidFill>
                <a:latin typeface="+mj-lt"/>
                <a:cs typeface="Amazon Ember Regular" charset="0"/>
              </a:rPr>
              <a:t>/ Demo) </a:t>
            </a:r>
            <a:r>
              <a:rPr lang="en-US" sz="2800" dirty="0">
                <a:solidFill>
                  <a:srgbClr val="232F3E"/>
                </a:solidFill>
                <a:latin typeface="+mj-lt"/>
                <a:cs typeface="Amazon Ember Regular" charset="0"/>
              </a:rPr>
              <a:t>for the completion of the allocated working epic</a:t>
            </a:r>
            <a:r>
              <a:rPr lang="en-US" sz="2800" dirty="0" smtClean="0">
                <a:solidFill>
                  <a:srgbClr val="232F3E"/>
                </a:solidFill>
                <a:latin typeface="+mj-lt"/>
                <a:cs typeface="Amazon Ember Regular" charset="0"/>
              </a:rPr>
              <a:t>.</a:t>
            </a:r>
          </a:p>
          <a:p>
            <a:pPr defTabSz="731520"/>
            <a:r>
              <a:rPr lang="en-US" sz="2800" i="1" dirty="0" err="1" smtClean="0">
                <a:solidFill>
                  <a:srgbClr val="232F3E"/>
                </a:solidFill>
                <a:effectLst>
                  <a:outerShdw blurRad="38100" dist="38100" dir="2700000" algn="tl">
                    <a:srgbClr val="000000">
                      <a:alpha val="43137"/>
                    </a:srgbClr>
                  </a:outerShdw>
                </a:effectLst>
                <a:latin typeface="+mj-lt"/>
                <a:cs typeface="Amazon Ember Regular" charset="0"/>
              </a:rPr>
              <a:t>Nb</a:t>
            </a:r>
            <a:r>
              <a:rPr lang="en-US" sz="2800" i="1" dirty="0" smtClean="0">
                <a:solidFill>
                  <a:srgbClr val="232F3E"/>
                </a:solidFill>
                <a:effectLst>
                  <a:outerShdw blurRad="38100" dist="38100" dir="2700000" algn="tl">
                    <a:srgbClr val="000000">
                      <a:alpha val="43137"/>
                    </a:srgbClr>
                  </a:outerShdw>
                </a:effectLst>
                <a:latin typeface="+mj-lt"/>
                <a:cs typeface="Amazon Ember Regular" charset="0"/>
              </a:rPr>
              <a:t>: </a:t>
            </a:r>
            <a:r>
              <a:rPr lang="en-US" sz="2800" i="1" dirty="0" smtClean="0">
                <a:solidFill>
                  <a:srgbClr val="232F3E"/>
                </a:solidFill>
                <a:latin typeface="+mj-lt"/>
                <a:cs typeface="Amazon Ember Regular" charset="0"/>
              </a:rPr>
              <a:t>Use these notes for the </a:t>
            </a:r>
            <a:r>
              <a:rPr lang="en-US" sz="2800" i="1" dirty="0" smtClean="0">
                <a:solidFill>
                  <a:srgbClr val="232F3E"/>
                </a:solidFill>
                <a:latin typeface="+mj-lt"/>
                <a:cs typeface="Amazon Ember Regular" charset="0"/>
              </a:rPr>
              <a:t>final article</a:t>
            </a:r>
            <a:endParaRPr lang="en-US" sz="2800" i="1" dirty="0">
              <a:solidFill>
                <a:srgbClr val="232F3E"/>
              </a:solidFill>
              <a:latin typeface="+mj-lt"/>
              <a:cs typeface="Amazon Ember Regular"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451" y="4368769"/>
            <a:ext cx="7772400" cy="8273408"/>
          </a:xfrm>
          <a:prstGeom prst="rect">
            <a:avLst/>
          </a:prstGeom>
        </p:spPr>
      </p:pic>
      <p:sp>
        <p:nvSpPr>
          <p:cNvPr id="21" name="TextBox 20"/>
          <p:cNvSpPr txBox="1"/>
          <p:nvPr/>
        </p:nvSpPr>
        <p:spPr>
          <a:xfrm>
            <a:off x="1586657" y="8847124"/>
            <a:ext cx="1040815" cy="2246769"/>
          </a:xfrm>
          <a:prstGeom prst="rect">
            <a:avLst/>
          </a:prstGeom>
          <a:noFill/>
        </p:spPr>
        <p:txBody>
          <a:bodyPr wrap="square" rtlCol="0">
            <a:spAutoFit/>
          </a:bodyPr>
          <a:lstStyle/>
          <a:p>
            <a:pPr defTabSz="731520"/>
            <a:r>
              <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2" name="TextBox 21"/>
          <p:cNvSpPr txBox="1"/>
          <p:nvPr/>
        </p:nvSpPr>
        <p:spPr>
          <a:xfrm>
            <a:off x="2735032" y="9062568"/>
            <a:ext cx="12260635" cy="1815882"/>
          </a:xfrm>
          <a:prstGeom prst="rect">
            <a:avLst/>
          </a:prstGeom>
          <a:noFill/>
        </p:spPr>
        <p:txBody>
          <a:bodyPr wrap="square" rtlCol="0">
            <a:spAutoFit/>
          </a:bodyPr>
          <a:lstStyle/>
          <a:p>
            <a:pPr defTabSz="731520"/>
            <a:r>
              <a:rPr lang="en-US" sz="2800" dirty="0" smtClean="0">
                <a:solidFill>
                  <a:srgbClr val="FF0000"/>
                </a:solidFill>
                <a:effectLst>
                  <a:outerShdw blurRad="38100" dist="38100" dir="2700000" algn="tl">
                    <a:srgbClr val="000000">
                      <a:alpha val="43137"/>
                    </a:srgbClr>
                  </a:outerShdw>
                </a:effectLst>
                <a:latin typeface="+mj-lt"/>
                <a:cs typeface="Amazon Ember Regular" charset="0"/>
              </a:rPr>
              <a:t>Coding artifacts:</a:t>
            </a:r>
          </a:p>
          <a:p>
            <a:pPr defTabSz="731520"/>
            <a:r>
              <a:rPr lang="en-US" sz="2800" dirty="0" smtClean="0">
                <a:solidFill>
                  <a:srgbClr val="232F3E"/>
                </a:solidFill>
                <a:latin typeface="+mj-lt"/>
                <a:cs typeface="Amazon Ember Regular" charset="0"/>
              </a:rPr>
              <a:t>Making </a:t>
            </a:r>
            <a:r>
              <a:rPr lang="en-US" sz="2800" dirty="0">
                <a:solidFill>
                  <a:srgbClr val="232F3E"/>
                </a:solidFill>
                <a:latin typeface="+mj-lt"/>
                <a:cs typeface="Amazon Ember Regular" charset="0"/>
              </a:rPr>
              <a:t>sure that </a:t>
            </a:r>
            <a:r>
              <a:rPr lang="en-US" sz="2800" dirty="0" err="1">
                <a:solidFill>
                  <a:srgbClr val="232F3E"/>
                </a:solidFill>
                <a:latin typeface="+mj-lt"/>
                <a:cs typeface="Amazon Ember Regular" charset="0"/>
              </a:rPr>
              <a:t>gitlab</a:t>
            </a:r>
            <a:r>
              <a:rPr lang="en-US" sz="2800" dirty="0">
                <a:solidFill>
                  <a:srgbClr val="232F3E"/>
                </a:solidFill>
                <a:latin typeface="+mj-lt"/>
                <a:cs typeface="Amazon Ember Regular" charset="0"/>
              </a:rPr>
              <a:t> repository has all the </a:t>
            </a:r>
            <a:r>
              <a:rPr lang="en-US" sz="2800" dirty="0" err="1">
                <a:solidFill>
                  <a:srgbClr val="232F3E"/>
                </a:solidFill>
                <a:latin typeface="+mj-lt"/>
                <a:cs typeface="Amazon Ember Regular" charset="0"/>
              </a:rPr>
              <a:t>databricks</a:t>
            </a:r>
            <a:r>
              <a:rPr lang="en-US" sz="2800" dirty="0">
                <a:solidFill>
                  <a:srgbClr val="232F3E"/>
                </a:solidFill>
                <a:latin typeface="+mj-lt"/>
                <a:cs typeface="Amazon Ember Regular" charset="0"/>
              </a:rPr>
              <a:t> notebooks or </a:t>
            </a:r>
            <a:r>
              <a:rPr lang="en-US" sz="2800" dirty="0" err="1">
                <a:solidFill>
                  <a:srgbClr val="232F3E"/>
                </a:solidFill>
                <a:latin typeface="+mj-lt"/>
                <a:cs typeface="Amazon Ember Regular" charset="0"/>
              </a:rPr>
              <a:t>AzureML</a:t>
            </a:r>
            <a:r>
              <a:rPr lang="en-US" sz="2800" dirty="0">
                <a:solidFill>
                  <a:srgbClr val="232F3E"/>
                </a:solidFill>
                <a:latin typeface="+mj-lt"/>
                <a:cs typeface="Amazon Ember Regular" charset="0"/>
              </a:rPr>
              <a:t> notebooks being pushed to the </a:t>
            </a:r>
            <a:r>
              <a:rPr lang="en-US" sz="2800" dirty="0" err="1">
                <a:solidFill>
                  <a:srgbClr val="232F3E"/>
                </a:solidFill>
                <a:latin typeface="+mj-lt"/>
                <a:cs typeface="Amazon Ember Regular" charset="0"/>
              </a:rPr>
              <a:t>gitlab</a:t>
            </a:r>
            <a:r>
              <a:rPr lang="en-US" sz="2800" dirty="0">
                <a:solidFill>
                  <a:srgbClr val="232F3E"/>
                </a:solidFill>
                <a:latin typeface="+mj-lt"/>
                <a:cs typeface="Amazon Ember Regular" charset="0"/>
              </a:rPr>
              <a:t> repository:</a:t>
            </a:r>
            <a:br>
              <a:rPr lang="en-US" sz="2800" dirty="0">
                <a:solidFill>
                  <a:srgbClr val="232F3E"/>
                </a:solidFill>
                <a:latin typeface="+mj-lt"/>
                <a:cs typeface="Amazon Ember Regular" charset="0"/>
              </a:rPr>
            </a:br>
            <a:r>
              <a:rPr lang="en-US" sz="2800" dirty="0">
                <a:solidFill>
                  <a:srgbClr val="232F3E"/>
                </a:solidFill>
                <a:latin typeface="+mj-lt"/>
                <a:cs typeface="Amazon Ember Regular" charset="0"/>
              </a:rPr>
              <a:t>e.g. </a:t>
            </a:r>
            <a:r>
              <a:rPr lang="en-US" sz="2800" dirty="0">
                <a:solidFill>
                  <a:srgbClr val="232F3E"/>
                </a:solidFill>
                <a:latin typeface="+mj-lt"/>
                <a:cs typeface="Amazon Ember Regular" charset="0"/>
                <a:hlinkClick r:id="rId4"/>
              </a:rPr>
              <a:t>https://community.cloud.databricks.com/</a:t>
            </a:r>
            <a:r>
              <a:rPr lang="en-US" sz="2800" dirty="0">
                <a:solidFill>
                  <a:srgbClr val="232F3E"/>
                </a:solidFill>
                <a:latin typeface="+mj-lt"/>
                <a:cs typeface="Amazon Ember Regular" charset="0"/>
              </a:rPr>
              <a:t> </a:t>
            </a:r>
          </a:p>
        </p:txBody>
      </p:sp>
      <p:sp>
        <p:nvSpPr>
          <p:cNvPr id="2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26" name="Group 25"/>
          <p:cNvGrpSpPr/>
          <p:nvPr/>
        </p:nvGrpSpPr>
        <p:grpSpPr>
          <a:xfrm>
            <a:off x="19977652" y="193044"/>
            <a:ext cx="3976665" cy="822976"/>
            <a:chOff x="19977652" y="193044"/>
            <a:chExt cx="3976665" cy="822976"/>
          </a:xfrm>
        </p:grpSpPr>
        <p:sp>
          <p:nvSpPr>
            <p:cNvPr id="27" name="Rectangle 26"/>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Saint Peters University's Competitors, Revenue, Number of Employees,  Funding, Acquisitions &amp; News - Owler Company Profi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5658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ACE37D5-D5EC-1343-9865-12320D6A0B7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AACDEB16-3922-8A4F-859B-BE493E2FF0A9}"/>
              </a:ext>
            </a:extLst>
          </p:cNvPr>
          <p:cNvSpPr/>
          <p:nvPr/>
        </p:nvSpPr>
        <p:spPr>
          <a:xfrm>
            <a:off x="0" y="0"/>
            <a:ext cx="24384000" cy="8394171"/>
          </a:xfrm>
          <a:prstGeom prst="rect">
            <a:avLst/>
          </a:prstGeom>
          <a:gradFill>
            <a:gsLst>
              <a:gs pos="0">
                <a:schemeClr val="accent3">
                  <a:lumMod val="100000"/>
                  <a:alpha val="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A97A8D25-6691-1A46-8ADA-A68F45EBD3A6}"/>
              </a:ext>
            </a:extLst>
          </p:cNvPr>
          <p:cNvSpPr/>
          <p:nvPr/>
        </p:nvSpPr>
        <p:spPr>
          <a:xfrm>
            <a:off x="2529003" y="7236820"/>
            <a:ext cx="6095159" cy="231469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6" name="Rounded Rectangle 5">
            <a:extLst>
              <a:ext uri="{FF2B5EF4-FFF2-40B4-BE49-F238E27FC236}">
                <a16:creationId xmlns:a16="http://schemas.microsoft.com/office/drawing/2014/main" id="{77788668-5C42-5D49-A3D3-D00430A9DF41}"/>
              </a:ext>
            </a:extLst>
          </p:cNvPr>
          <p:cNvSpPr/>
          <p:nvPr/>
        </p:nvSpPr>
        <p:spPr>
          <a:xfrm>
            <a:off x="8624162" y="7236822"/>
            <a:ext cx="6070872" cy="231469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7" name="Shape 2628">
            <a:extLst>
              <a:ext uri="{FF2B5EF4-FFF2-40B4-BE49-F238E27FC236}">
                <a16:creationId xmlns:a16="http://schemas.microsoft.com/office/drawing/2014/main" id="{2081C952-6391-8D41-9523-7AA04AABAB86}"/>
              </a:ext>
            </a:extLst>
          </p:cNvPr>
          <p:cNvSpPr/>
          <p:nvPr/>
        </p:nvSpPr>
        <p:spPr>
          <a:xfrm>
            <a:off x="5494546" y="7637755"/>
            <a:ext cx="703703" cy="703703"/>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bg1"/>
          </a:solidFill>
          <a:ln w="12700">
            <a:miter lim="400000"/>
          </a:ln>
        </p:spPr>
        <p:txBody>
          <a:bodyPr lIns="76162" tIns="76162" rIns="76162" bIns="76162" anchor="ctr"/>
          <a:lstStyle/>
          <a:p>
            <a:pPr defTabSz="91387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997">
              <a:latin typeface="Source Sans Pro Semibold" panose="020B0603030403020204" pitchFamily="34" charset="0"/>
            </a:endParaRPr>
          </a:p>
        </p:txBody>
      </p:sp>
      <p:sp>
        <p:nvSpPr>
          <p:cNvPr id="8" name="Shape 2836">
            <a:extLst>
              <a:ext uri="{FF2B5EF4-FFF2-40B4-BE49-F238E27FC236}">
                <a16:creationId xmlns:a16="http://schemas.microsoft.com/office/drawing/2014/main" id="{7C7A27E4-0F9A-824A-8B67-8782F079FB3A}"/>
              </a:ext>
            </a:extLst>
          </p:cNvPr>
          <p:cNvSpPr/>
          <p:nvPr/>
        </p:nvSpPr>
        <p:spPr>
          <a:xfrm>
            <a:off x="11600723" y="7731469"/>
            <a:ext cx="703703" cy="511785"/>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1"/>
          </a:solidFill>
          <a:ln w="12700">
            <a:miter lim="400000"/>
          </a:ln>
        </p:spPr>
        <p:txBody>
          <a:bodyPr lIns="76162" tIns="76162" rIns="76162" bIns="76162" anchor="ctr"/>
          <a:lstStyle/>
          <a:p>
            <a:pPr defTabSz="91387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997">
              <a:latin typeface="Source Sans Pro Semibold" panose="020B0603030403020204" pitchFamily="34" charset="0"/>
            </a:endParaRPr>
          </a:p>
        </p:txBody>
      </p:sp>
      <p:sp>
        <p:nvSpPr>
          <p:cNvPr id="9" name="Rectangle 8">
            <a:extLst>
              <a:ext uri="{FF2B5EF4-FFF2-40B4-BE49-F238E27FC236}">
                <a16:creationId xmlns:a16="http://schemas.microsoft.com/office/drawing/2014/main" id="{AF90F618-B143-4243-A49E-6E34CF2823DD}"/>
              </a:ext>
            </a:extLst>
          </p:cNvPr>
          <p:cNvSpPr/>
          <p:nvPr/>
        </p:nvSpPr>
        <p:spPr>
          <a:xfrm>
            <a:off x="4849664" y="8680399"/>
            <a:ext cx="3236784" cy="461537"/>
          </a:xfrm>
          <a:prstGeom prst="rect">
            <a:avLst/>
          </a:prstGeom>
        </p:spPr>
        <p:txBody>
          <a:bodyPr wrap="none">
            <a:spAutoFit/>
          </a:bodyPr>
          <a:lstStyle/>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+ 1 </a:t>
            </a:r>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(856) 882-9056</a:t>
            </a:r>
            <a:endPar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endParaRPr>
          </a:p>
        </p:txBody>
      </p:sp>
      <p:sp>
        <p:nvSpPr>
          <p:cNvPr id="10" name="Rectangle 9">
            <a:extLst>
              <a:ext uri="{FF2B5EF4-FFF2-40B4-BE49-F238E27FC236}">
                <a16:creationId xmlns:a16="http://schemas.microsoft.com/office/drawing/2014/main" id="{09370AB2-D3E9-604D-BD83-22A2F6700850}"/>
              </a:ext>
            </a:extLst>
          </p:cNvPr>
          <p:cNvSpPr/>
          <p:nvPr/>
        </p:nvSpPr>
        <p:spPr>
          <a:xfrm>
            <a:off x="9548738" y="8694896"/>
            <a:ext cx="4214615" cy="461537"/>
          </a:xfrm>
          <a:prstGeom prst="rect">
            <a:avLst/>
          </a:prstGeom>
        </p:spPr>
        <p:txBody>
          <a:bodyPr wrap="none">
            <a:spAutoFit/>
          </a:bodyPr>
          <a:lstStyle/>
          <a:p>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rmastouri@saintpeters.edu</a:t>
            </a:r>
            <a:endPar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endParaRPr>
          </a:p>
        </p:txBody>
      </p:sp>
      <p:sp>
        <p:nvSpPr>
          <p:cNvPr id="11" name="Rounded Rectangle 10">
            <a:extLst>
              <a:ext uri="{FF2B5EF4-FFF2-40B4-BE49-F238E27FC236}">
                <a16:creationId xmlns:a16="http://schemas.microsoft.com/office/drawing/2014/main" id="{84A74C32-58FE-5343-8370-2F51516DAAD4}"/>
              </a:ext>
            </a:extLst>
          </p:cNvPr>
          <p:cNvSpPr/>
          <p:nvPr/>
        </p:nvSpPr>
        <p:spPr>
          <a:xfrm>
            <a:off x="14687930" y="7236822"/>
            <a:ext cx="7317308" cy="2314698"/>
          </a:xfrm>
          <a:prstGeom prst="roundRect">
            <a:avLst>
              <a:gd name="adj"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12" name="Shape 2946">
            <a:extLst>
              <a:ext uri="{FF2B5EF4-FFF2-40B4-BE49-F238E27FC236}">
                <a16:creationId xmlns:a16="http://schemas.microsoft.com/office/drawing/2014/main" id="{D1475B7C-3812-0746-97BD-19732A87FE38}"/>
              </a:ext>
            </a:extLst>
          </p:cNvPr>
          <p:cNvSpPr/>
          <p:nvPr/>
        </p:nvSpPr>
        <p:spPr>
          <a:xfrm>
            <a:off x="18226086" y="7637755"/>
            <a:ext cx="723675" cy="723673"/>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bg1"/>
          </a:solidFill>
          <a:ln w="12700">
            <a:miter lim="400000"/>
          </a:ln>
        </p:spPr>
        <p:txBody>
          <a:bodyPr lIns="38080" tIns="38080" rIns="38080" bIns="38080" anchor="ctr"/>
          <a:lstStyle/>
          <a:p>
            <a:pPr defTabSz="45693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Source Sans Pro Semibold" panose="020B0603030403020204" pitchFamily="34" charset="0"/>
            </a:endParaRPr>
          </a:p>
        </p:txBody>
      </p:sp>
      <p:sp>
        <p:nvSpPr>
          <p:cNvPr id="13" name="Rectangle 12">
            <a:extLst>
              <a:ext uri="{FF2B5EF4-FFF2-40B4-BE49-F238E27FC236}">
                <a16:creationId xmlns:a16="http://schemas.microsoft.com/office/drawing/2014/main" id="{369DC6F2-4AA8-9D4E-A365-6A99DC896BA3}"/>
              </a:ext>
            </a:extLst>
          </p:cNvPr>
          <p:cNvSpPr/>
          <p:nvPr/>
        </p:nvSpPr>
        <p:spPr>
          <a:xfrm>
            <a:off x="15064363" y="8694896"/>
            <a:ext cx="7047122" cy="461537"/>
          </a:xfrm>
          <a:prstGeom prst="rect">
            <a:avLst/>
          </a:prstGeom>
        </p:spPr>
        <p:txBody>
          <a:bodyPr wrap="none">
            <a:spAutoFit/>
          </a:bodyPr>
          <a:lstStyle/>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https://www.linkedin.com/in/reda-mastouri/</a:t>
            </a:r>
          </a:p>
        </p:txBody>
      </p:sp>
      <p:sp>
        <p:nvSpPr>
          <p:cNvPr id="15" name="Rectangle 14">
            <a:extLst>
              <a:ext uri="{FF2B5EF4-FFF2-40B4-BE49-F238E27FC236}">
                <a16:creationId xmlns:a16="http://schemas.microsoft.com/office/drawing/2014/main" id="{4AA1FC98-0631-0147-AD7A-9088A39C67E8}"/>
              </a:ext>
            </a:extLst>
          </p:cNvPr>
          <p:cNvSpPr/>
          <p:nvPr/>
        </p:nvSpPr>
        <p:spPr>
          <a:xfrm>
            <a:off x="7631557" y="9756792"/>
            <a:ext cx="9114535" cy="1323439"/>
          </a:xfrm>
          <a:prstGeom prst="rect">
            <a:avLst/>
          </a:prstGeom>
        </p:spPr>
        <p:txBody>
          <a:bodyPr wrap="square">
            <a:spAutoFit/>
          </a:bodyPr>
          <a:lstStyle/>
          <a:p>
            <a:pPr algn="ctr"/>
            <a:r>
              <a:rPr lang="en-US" sz="8000" b="1" dirty="0">
                <a:solidFill>
                  <a:schemeClr val="accent1"/>
                </a:solidFill>
                <a:latin typeface="Calibri Bold"/>
                <a:ea typeface="Montserrat Semi" charset="0"/>
                <a:cs typeface="Montserrat Semi" charset="0"/>
              </a:rPr>
              <a:t>THANK YOU!</a:t>
            </a:r>
          </a:p>
        </p:txBody>
      </p:sp>
      <p:grpSp>
        <p:nvGrpSpPr>
          <p:cNvPr id="2" name="Group 1"/>
          <p:cNvGrpSpPr/>
          <p:nvPr/>
        </p:nvGrpSpPr>
        <p:grpSpPr>
          <a:xfrm>
            <a:off x="8388625" y="10913165"/>
            <a:ext cx="10105645" cy="2558822"/>
            <a:chOff x="8839557" y="10648577"/>
            <a:chExt cx="10680894" cy="2989502"/>
          </a:xfrm>
        </p:grpSpPr>
        <p:sp>
          <p:nvSpPr>
            <p:cNvPr id="17" name="Rectangle 16"/>
            <p:cNvSpPr/>
            <p:nvPr/>
          </p:nvSpPr>
          <p:spPr>
            <a:xfrm flipV="1">
              <a:off x="9859616" y="11579544"/>
              <a:ext cx="9660835" cy="16498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aint Peters University - Communications - Logos and Graphic Usage Guid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9557" y="10648577"/>
              <a:ext cx="8095970" cy="29895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2004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Week I: Assignment</a:t>
            </a:r>
            <a:endParaRPr lang="en-US" dirty="0"/>
          </a:p>
        </p:txBody>
      </p:sp>
      <p:sp>
        <p:nvSpPr>
          <p:cNvPr id="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2</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679939" y="3108724"/>
            <a:ext cx="23274378" cy="8217634"/>
          </a:xfrm>
          <a:prstGeom prst="rect">
            <a:avLst/>
          </a:prstGeom>
        </p:spPr>
        <p:txBody>
          <a:bodyPr wrap="square">
            <a:spAutoFit/>
          </a:bodyPr>
          <a:lstStyle/>
          <a:p>
            <a:pPr marL="685800" indent="-685800">
              <a:buFont typeface="Arial" panose="020B0604020202020204" pitchFamily="34" charset="0"/>
              <a:buChar char="•"/>
            </a:pPr>
            <a:r>
              <a:rPr lang="en-US" sz="4800" dirty="0"/>
              <a:t>Students should review approximately </a:t>
            </a:r>
            <a:r>
              <a:rPr lang="en-US" sz="4800" dirty="0">
                <a:solidFill>
                  <a:srgbClr val="FF0000"/>
                </a:solidFill>
              </a:rPr>
              <a:t>20-50 literature sources related to their selected research topic</a:t>
            </a:r>
            <a:r>
              <a:rPr lang="en-US" sz="4800" dirty="0"/>
              <a:t>, </a:t>
            </a:r>
            <a:r>
              <a:rPr lang="en-US" sz="4800" dirty="0">
                <a:solidFill>
                  <a:schemeClr val="accent3">
                    <a:lumMod val="60000"/>
                    <a:lumOff val="40000"/>
                  </a:schemeClr>
                </a:solidFill>
              </a:rPr>
              <a:t>methods/methodologies </a:t>
            </a:r>
            <a:r>
              <a:rPr lang="en-US" sz="4800" dirty="0"/>
              <a:t>used by others for this or similar use cases - with their </a:t>
            </a:r>
            <a:r>
              <a:rPr lang="en-US" sz="4800" dirty="0">
                <a:solidFill>
                  <a:srgbClr val="0070C0"/>
                </a:solidFill>
              </a:rPr>
              <a:t>success and failure examples</a:t>
            </a:r>
            <a:r>
              <a:rPr lang="en-US" sz="4800" dirty="0"/>
              <a:t>, potential methods that you might use in the Capstone project.  This includes peer-reviewed articles, books, dissertations, conference papers etc. </a:t>
            </a:r>
            <a:endParaRPr lang="en-US" sz="4800" dirty="0" smtClean="0"/>
          </a:p>
          <a:p>
            <a:pPr marL="685800" indent="-685800">
              <a:buFont typeface="Arial" panose="020B0604020202020204" pitchFamily="34" charset="0"/>
              <a:buChar char="•"/>
            </a:pPr>
            <a:r>
              <a:rPr lang="en-US" sz="4800" dirty="0" smtClean="0"/>
              <a:t>For </a:t>
            </a:r>
            <a:r>
              <a:rPr lang="en-US" sz="4800" dirty="0"/>
              <a:t>the in class </a:t>
            </a:r>
            <a:r>
              <a:rPr lang="en-US" sz="4800" dirty="0">
                <a:solidFill>
                  <a:srgbClr val="FF0000"/>
                </a:solidFill>
              </a:rPr>
              <a:t>presentation 9/15 </a:t>
            </a:r>
            <a:r>
              <a:rPr lang="en-US" sz="4800" dirty="0"/>
              <a:t>prepare a structured review and analysis of the literature (not a plane text) - you can make </a:t>
            </a:r>
            <a:r>
              <a:rPr lang="en-US" sz="4800" dirty="0">
                <a:effectLst>
                  <a:outerShdw blurRad="38100" dist="38100" dir="2700000" algn="tl">
                    <a:srgbClr val="000000">
                      <a:alpha val="43137"/>
                    </a:srgbClr>
                  </a:outerShdw>
                </a:effectLst>
              </a:rPr>
              <a:t>tables, graphs, pictures </a:t>
            </a:r>
            <a:r>
              <a:rPr lang="en-US" sz="4800" dirty="0"/>
              <a:t>representing your </a:t>
            </a:r>
            <a:r>
              <a:rPr lang="en-US" sz="4800" dirty="0">
                <a:solidFill>
                  <a:srgbClr val="FF0000"/>
                </a:solidFill>
              </a:rPr>
              <a:t>literature (comparative) analysis and findings </a:t>
            </a:r>
            <a:r>
              <a:rPr lang="en-US" sz="4800" dirty="0"/>
              <a:t>in your PowerPoint presentation. </a:t>
            </a:r>
            <a:endParaRPr lang="en-US" sz="4800" dirty="0" smtClean="0"/>
          </a:p>
          <a:p>
            <a:pPr marL="685800" indent="-685800">
              <a:buFont typeface="Arial" panose="020B0604020202020204" pitchFamily="34" charset="0"/>
              <a:buChar char="•"/>
            </a:pPr>
            <a:r>
              <a:rPr lang="en-US" sz="4800" dirty="0" smtClean="0"/>
              <a:t>Make </a:t>
            </a:r>
            <a:r>
              <a:rPr lang="en-US" sz="4800" dirty="0"/>
              <a:t>sure to define the </a:t>
            </a:r>
            <a:r>
              <a:rPr lang="en-US" sz="4800" dirty="0">
                <a:solidFill>
                  <a:srgbClr val="FF0000"/>
                </a:solidFill>
              </a:rPr>
              <a:t>project goal/specific tasks</a:t>
            </a:r>
            <a:r>
              <a:rPr lang="en-US" sz="4800" dirty="0"/>
              <a:t>, or how you are planning to develop your project (</a:t>
            </a:r>
            <a:r>
              <a:rPr lang="en-US" sz="4800" dirty="0">
                <a:solidFill>
                  <a:srgbClr val="FF0000"/>
                </a:solidFill>
              </a:rPr>
              <a:t>specific steps</a:t>
            </a:r>
            <a:r>
              <a:rPr lang="en-US" sz="4800" dirty="0"/>
              <a:t>). Plan to </a:t>
            </a:r>
            <a:r>
              <a:rPr lang="en-US" sz="4800" dirty="0">
                <a:effectLst>
                  <a:outerShdw blurRad="38100" dist="38100" dir="2700000" algn="tl">
                    <a:srgbClr val="000000">
                      <a:alpha val="43137"/>
                    </a:srgbClr>
                  </a:outerShdw>
                </a:effectLst>
              </a:rPr>
              <a:t>spend 5-10 minutes </a:t>
            </a:r>
            <a:r>
              <a:rPr lang="en-US" sz="4800" dirty="0"/>
              <a:t>for your in class presentation, so that each individual in your team has a chance to speak.</a:t>
            </a:r>
          </a:p>
          <a:p>
            <a:pPr marL="685800" indent="-685800">
              <a:buFont typeface="Arial" panose="020B0604020202020204" pitchFamily="34" charset="0"/>
              <a:buChar char="•"/>
            </a:pPr>
            <a:r>
              <a:rPr lang="en-US" sz="4800" dirty="0"/>
              <a:t>Upload your homework assignment in Blackboard no later than </a:t>
            </a:r>
            <a:r>
              <a:rPr lang="en-US" sz="4800" dirty="0">
                <a:effectLst>
                  <a:outerShdw blurRad="38100" dist="38100" dir="2700000" algn="tl">
                    <a:srgbClr val="000000">
                      <a:alpha val="43137"/>
                    </a:srgbClr>
                  </a:outerShdw>
                </a:effectLst>
              </a:rPr>
              <a:t>Sunday midnight, 9/19</a:t>
            </a:r>
            <a:r>
              <a:rPr lang="en-US" sz="4800" dirty="0"/>
              <a:t>.</a:t>
            </a:r>
            <a:endParaRPr lang="en-US" sz="4800" dirty="0">
              <a:solidFill>
                <a:srgbClr val="FF0000"/>
              </a:solidFill>
            </a:endParaRPr>
          </a:p>
        </p:txBody>
      </p:sp>
      <p:grpSp>
        <p:nvGrpSpPr>
          <p:cNvPr id="6" name="Group 5"/>
          <p:cNvGrpSpPr/>
          <p:nvPr/>
        </p:nvGrpSpPr>
        <p:grpSpPr>
          <a:xfrm>
            <a:off x="19977652" y="193044"/>
            <a:ext cx="3976665" cy="822976"/>
            <a:chOff x="19977652" y="193044"/>
            <a:chExt cx="3976665" cy="822976"/>
          </a:xfrm>
        </p:grpSpPr>
        <p:sp>
          <p:nvSpPr>
            <p:cNvPr id="5" name="Rectangle 4"/>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9">
            <a:extLst>
              <a:ext uri="{FF2B5EF4-FFF2-40B4-BE49-F238E27FC236}">
                <a16:creationId xmlns:a16="http://schemas.microsoft.com/office/drawing/2014/main" id="{BAF9B7F8-4537-0D45-A232-63BF6753FDDA}"/>
              </a:ext>
            </a:extLst>
          </p:cNvPr>
          <p:cNvSpPr txBox="1">
            <a:spLocks/>
          </p:cNvSpPr>
          <p:nvPr/>
        </p:nvSpPr>
        <p:spPr>
          <a:xfrm>
            <a:off x="4967416" y="1962986"/>
            <a:ext cx="15330889" cy="596198"/>
          </a:xfrm>
          <a:prstGeom prst="rect">
            <a:avLst/>
          </a:prstGeom>
        </p:spPr>
        <p:txBody>
          <a:bodyPr/>
          <a:lstStyle>
            <a:lvl1pPr marL="0" indent="0" algn="ctr" defTabSz="1828434" rtl="0" eaLnBrk="1" fontAlgn="auto" latinLnBrk="0" hangingPunct="1">
              <a:lnSpc>
                <a:spcPct val="90000"/>
              </a:lnSpc>
              <a:spcBef>
                <a:spcPts val="0"/>
              </a:spcBef>
              <a:spcAft>
                <a:spcPts val="0"/>
              </a:spcAft>
              <a:buFont typeface="Arial" panose="020B0604020202020204" pitchFamily="34" charset="0"/>
              <a:buNone/>
              <a:defRPr sz="3600" kern="1200" spc="300">
                <a:solidFill>
                  <a:schemeClr val="accent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0" indent="0" algn="ctr" defTabSz="1828434" rtl="0" eaLnBrk="1" fontAlgn="auto" latinLnBrk="0" hangingPunct="1">
              <a:lnSpc>
                <a:spcPct val="90000"/>
              </a:lnSpc>
              <a:spcBef>
                <a:spcPts val="0"/>
              </a:spcBef>
              <a:spcAft>
                <a:spcPts val="0"/>
              </a:spcAft>
              <a:buFont typeface="Arial" panose="020B0604020202020204" pitchFamily="34" charset="0"/>
              <a:buNone/>
              <a:defRPr lang="en-US" sz="3600" kern="1200" spc="600" smtClean="0">
                <a:solidFill>
                  <a:schemeClr val="accent1"/>
                </a:solidFill>
                <a:latin typeface="+mn-lt"/>
                <a:ea typeface="Montserrat" charset="0"/>
                <a:cs typeface="Calibri Light" panose="020F030202020403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pc="600" dirty="0" smtClean="0"/>
              <a:t>Due 9/19/2021 – Slide Presentation: 9/15/2021</a:t>
            </a:r>
            <a:endParaRPr lang="en-US" spc="600" dirty="0"/>
          </a:p>
        </p:txBody>
      </p:sp>
    </p:spTree>
    <p:extLst>
      <p:ext uri="{BB962C8B-B14F-4D97-AF65-F5344CB8AC3E}">
        <p14:creationId xmlns:p14="http://schemas.microsoft.com/office/powerpoint/2010/main" val="2292608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1465151" y="1048720"/>
            <a:ext cx="20293780" cy="1066800"/>
          </a:xfrm>
        </p:spPr>
        <p:txBody>
          <a:bodyPr/>
          <a:lstStyle/>
          <a:p>
            <a:r>
              <a:rPr lang="en-US" sz="6000" dirty="0" smtClean="0"/>
              <a:t>Topic n# 4: </a:t>
            </a:r>
            <a:r>
              <a:rPr lang="en-US" sz="6000" b="0" dirty="0"/>
              <a:t>Disease State Conversation and Sentiment Analysis</a:t>
            </a:r>
            <a:endParaRPr lang="en-US" sz="6000" dirty="0"/>
          </a:p>
        </p:txBody>
      </p:sp>
      <p:sp>
        <p:nvSpPr>
          <p:cNvPr id="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203399" y="13272994"/>
            <a:ext cx="8227457" cy="339911"/>
          </a:xfrm>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3</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265833" y="3217092"/>
            <a:ext cx="23688484" cy="10064294"/>
          </a:xfrm>
          <a:prstGeom prst="rect">
            <a:avLst/>
          </a:prstGeom>
        </p:spPr>
        <p:txBody>
          <a:bodyPr wrap="square">
            <a:spAutoFit/>
          </a:bodyPr>
          <a:lstStyle/>
          <a:p>
            <a:pPr marL="571500" indent="-571500">
              <a:buFont typeface="Arial" panose="020B0604020202020204" pitchFamily="34" charset="0"/>
              <a:buChar char="•"/>
            </a:pPr>
            <a:r>
              <a:rPr lang="en-US" sz="3600" b="1" dirty="0" smtClean="0">
                <a:solidFill>
                  <a:srgbClr val="FF0000"/>
                </a:solidFill>
                <a:latin typeface="Century Gothic" panose="020B0502020202020204" pitchFamily="34" charset="0"/>
              </a:rPr>
              <a:t>Vision</a:t>
            </a:r>
            <a:r>
              <a:rPr lang="en-US" sz="3600" b="1" dirty="0">
                <a:latin typeface="Century Gothic" panose="020B0502020202020204" pitchFamily="34" charset="0"/>
              </a:rPr>
              <a:t>: </a:t>
            </a:r>
            <a:r>
              <a:rPr lang="en-US" sz="3600" dirty="0">
                <a:latin typeface="Century Gothic" panose="020B0502020202020204" pitchFamily="34" charset="0"/>
              </a:rPr>
              <a:t>Development of a repeatable process for the analysis of </a:t>
            </a:r>
            <a:r>
              <a:rPr lang="en-US" sz="3600" dirty="0" err="1">
                <a:latin typeface="Century Gothic" panose="020B0502020202020204" pitchFamily="34" charset="0"/>
              </a:rPr>
              <a:t>Reddit</a:t>
            </a:r>
            <a:r>
              <a:rPr lang="en-US" sz="3600" dirty="0">
                <a:latin typeface="Century Gothic" panose="020B0502020202020204" pitchFamily="34" charset="0"/>
              </a:rPr>
              <a:t> </a:t>
            </a:r>
            <a:r>
              <a:rPr lang="en-US" sz="3600" dirty="0" smtClean="0">
                <a:latin typeface="Century Gothic" panose="020B0502020202020204" pitchFamily="34" charset="0"/>
              </a:rPr>
              <a:t>conversations within </a:t>
            </a:r>
            <a:r>
              <a:rPr lang="en-US" sz="3600" dirty="0">
                <a:latin typeface="Century Gothic" panose="020B0502020202020204" pitchFamily="34" charset="0"/>
              </a:rPr>
              <a:t>specific condition and/or disease state with applicable threads and </a:t>
            </a:r>
            <a:r>
              <a:rPr lang="en-US" sz="3600" dirty="0" err="1" smtClean="0">
                <a:latin typeface="Century Gothic" panose="020B0502020202020204" pitchFamily="34" charset="0"/>
              </a:rPr>
              <a:t>subreddit</a:t>
            </a:r>
            <a:r>
              <a:rPr lang="en-US" sz="3600" dirty="0" smtClean="0">
                <a:latin typeface="Century Gothic" panose="020B0502020202020204" pitchFamily="34" charset="0"/>
              </a:rPr>
              <a:t> threads </a:t>
            </a:r>
            <a:r>
              <a:rPr lang="en-US" sz="3600" dirty="0">
                <a:latin typeface="Century Gothic" panose="020B0502020202020204" pitchFamily="34" charset="0"/>
              </a:rPr>
              <a:t>(</a:t>
            </a:r>
            <a:r>
              <a:rPr lang="en-US" sz="3600" dirty="0" err="1">
                <a:latin typeface="Century Gothic" panose="020B0502020202020204" pitchFamily="34" charset="0"/>
              </a:rPr>
              <a:t>subreddits</a:t>
            </a:r>
            <a:r>
              <a:rPr lang="en-US" sz="3600" dirty="0">
                <a:latin typeface="Century Gothic" panose="020B0502020202020204" pitchFamily="34" charset="0"/>
              </a:rPr>
              <a:t>) to potentially inform strategy and content development. Create </a:t>
            </a:r>
            <a:r>
              <a:rPr lang="en-US" sz="3600" dirty="0" smtClean="0">
                <a:latin typeface="Century Gothic" panose="020B0502020202020204" pitchFamily="34" charset="0"/>
              </a:rPr>
              <a:t>a simplified </a:t>
            </a:r>
            <a:r>
              <a:rPr lang="en-US" sz="3600" dirty="0">
                <a:latin typeface="Century Gothic" panose="020B0502020202020204" pitchFamily="34" charset="0"/>
              </a:rPr>
              <a:t>and repeatable process that does not require the users to be fluent in </a:t>
            </a:r>
            <a:r>
              <a:rPr lang="en-US" sz="3600" dirty="0" err="1">
                <a:latin typeface="Century Gothic" panose="020B0502020202020204" pitchFamily="34" charset="0"/>
              </a:rPr>
              <a:t>Reddit</a:t>
            </a:r>
            <a:r>
              <a:rPr lang="en-US" sz="3600" dirty="0" smtClean="0">
                <a:latin typeface="Century Gothic" panose="020B0502020202020204" pitchFamily="34" charset="0"/>
              </a:rPr>
              <a:t>.</a:t>
            </a:r>
          </a:p>
          <a:p>
            <a:pPr marL="571500" indent="-571500">
              <a:buFont typeface="Arial" panose="020B0604020202020204" pitchFamily="34" charset="0"/>
              <a:buChar char="•"/>
            </a:pPr>
            <a:endParaRPr lang="en-US" sz="3600" dirty="0">
              <a:latin typeface="Century Gothic" panose="020B0502020202020204" pitchFamily="34" charset="0"/>
            </a:endParaRPr>
          </a:p>
          <a:p>
            <a:pPr marL="571500" indent="-571500">
              <a:buFont typeface="Arial" panose="020B0604020202020204" pitchFamily="34" charset="0"/>
              <a:buChar char="•"/>
            </a:pPr>
            <a:r>
              <a:rPr lang="en-US" sz="3600" b="1" dirty="0" smtClean="0">
                <a:solidFill>
                  <a:srgbClr val="FF0000"/>
                </a:solidFill>
                <a:latin typeface="Century Gothic" panose="020B0502020202020204" pitchFamily="34" charset="0"/>
              </a:rPr>
              <a:t>Issue</a:t>
            </a:r>
            <a:r>
              <a:rPr lang="en-US" sz="3600" b="1" dirty="0">
                <a:latin typeface="Century Gothic" panose="020B0502020202020204" pitchFamily="34" charset="0"/>
              </a:rPr>
              <a:t>: </a:t>
            </a:r>
            <a:r>
              <a:rPr lang="en-US" sz="3600" dirty="0">
                <a:latin typeface="Century Gothic" panose="020B0502020202020204" pitchFamily="34" charset="0"/>
              </a:rPr>
              <a:t>While </a:t>
            </a:r>
            <a:r>
              <a:rPr lang="en-US" sz="3600" dirty="0" err="1">
                <a:latin typeface="Century Gothic" panose="020B0502020202020204" pitchFamily="34" charset="0"/>
              </a:rPr>
              <a:t>Reddit</a:t>
            </a:r>
            <a:r>
              <a:rPr lang="en-US" sz="3600" dirty="0">
                <a:latin typeface="Century Gothic" panose="020B0502020202020204" pitchFamily="34" charset="0"/>
              </a:rPr>
              <a:t> offers robust, open, and community-minded discussions </a:t>
            </a:r>
            <a:r>
              <a:rPr lang="en-US" sz="3600" dirty="0" smtClean="0">
                <a:latin typeface="Century Gothic" panose="020B0502020202020204" pitchFamily="34" charset="0"/>
              </a:rPr>
              <a:t>surrounding conditions </a:t>
            </a:r>
            <a:r>
              <a:rPr lang="en-US" sz="3600" dirty="0">
                <a:latin typeface="Century Gothic" panose="020B0502020202020204" pitchFamily="34" charset="0"/>
              </a:rPr>
              <a:t>and disease states, </a:t>
            </a:r>
            <a:r>
              <a:rPr lang="en-US" sz="3600" dirty="0" err="1">
                <a:latin typeface="Century Gothic" panose="020B0502020202020204" pitchFamily="34" charset="0"/>
              </a:rPr>
              <a:t>Reddit</a:t>
            </a:r>
            <a:r>
              <a:rPr lang="en-US" sz="3600" dirty="0">
                <a:latin typeface="Century Gothic" panose="020B0502020202020204" pitchFamily="34" charset="0"/>
              </a:rPr>
              <a:t> also provides volumes of unstructured </a:t>
            </a:r>
            <a:r>
              <a:rPr lang="en-US" sz="3600" dirty="0" smtClean="0">
                <a:latin typeface="Century Gothic" panose="020B0502020202020204" pitchFamily="34" charset="0"/>
              </a:rPr>
              <a:t>and unclassified </a:t>
            </a:r>
            <a:r>
              <a:rPr lang="en-US" sz="3600" dirty="0">
                <a:latin typeface="Century Gothic" panose="020B0502020202020204" pitchFamily="34" charset="0"/>
              </a:rPr>
              <a:t>data. The development of a repeatable process – that continues to </a:t>
            </a:r>
            <a:r>
              <a:rPr lang="en-US" sz="3600" dirty="0" smtClean="0">
                <a:latin typeface="Century Gothic" panose="020B0502020202020204" pitchFamily="34" charset="0"/>
              </a:rPr>
              <a:t>monitor evolving </a:t>
            </a:r>
            <a:r>
              <a:rPr lang="en-US" sz="3600" dirty="0">
                <a:latin typeface="Century Gothic" panose="020B0502020202020204" pitchFamily="34" charset="0"/>
              </a:rPr>
              <a:t>conversations over time – currently requires multiple tools (ex. – tools to </a:t>
            </a:r>
            <a:r>
              <a:rPr lang="en-US" sz="3600" dirty="0" smtClean="0">
                <a:latin typeface="Century Gothic" panose="020B0502020202020204" pitchFamily="34" charset="0"/>
              </a:rPr>
              <a:t>scrape threads</a:t>
            </a:r>
            <a:r>
              <a:rPr lang="en-US" sz="3600" dirty="0">
                <a:latin typeface="Century Gothic" panose="020B0502020202020204" pitchFamily="34" charset="0"/>
              </a:rPr>
              <a:t>, tools to analyze keyword content, tools to analyze sentiment, etc</a:t>
            </a:r>
            <a:r>
              <a:rPr lang="en-US" sz="3600" dirty="0" smtClean="0">
                <a:latin typeface="Century Gothic" panose="020B0502020202020204" pitchFamily="34" charset="0"/>
              </a:rPr>
              <a:t>.).</a:t>
            </a:r>
          </a:p>
          <a:p>
            <a:pPr marL="571500" indent="-571500">
              <a:buFont typeface="Arial" panose="020B0604020202020204" pitchFamily="34" charset="0"/>
              <a:buChar char="•"/>
            </a:pPr>
            <a:endParaRPr lang="en-US" sz="3600" dirty="0">
              <a:latin typeface="Century Gothic" panose="020B0502020202020204" pitchFamily="34" charset="0"/>
            </a:endParaRPr>
          </a:p>
          <a:p>
            <a:pPr marL="571500" indent="-571500">
              <a:buFont typeface="Arial" panose="020B0604020202020204" pitchFamily="34" charset="0"/>
              <a:buChar char="•"/>
            </a:pPr>
            <a:r>
              <a:rPr lang="en-US" sz="3600" b="1" dirty="0" smtClean="0">
                <a:solidFill>
                  <a:srgbClr val="FF0000"/>
                </a:solidFill>
                <a:latin typeface="Century Gothic" panose="020B0502020202020204" pitchFamily="34" charset="0"/>
              </a:rPr>
              <a:t>Method</a:t>
            </a:r>
            <a:r>
              <a:rPr lang="en-US" sz="3600" b="1" dirty="0">
                <a:latin typeface="Century Gothic" panose="020B0502020202020204" pitchFamily="34" charset="0"/>
              </a:rPr>
              <a:t>: </a:t>
            </a:r>
            <a:r>
              <a:rPr lang="en-US" sz="3600" dirty="0">
                <a:latin typeface="Century Gothic" panose="020B0502020202020204" pitchFamily="34" charset="0"/>
              </a:rPr>
              <a:t>After identifying priority conditions and/or disease states with active </a:t>
            </a:r>
            <a:r>
              <a:rPr lang="en-US" sz="3600" dirty="0" err="1" smtClean="0">
                <a:latin typeface="Century Gothic" panose="020B0502020202020204" pitchFamily="34" charset="0"/>
              </a:rPr>
              <a:t>Reddit</a:t>
            </a:r>
            <a:r>
              <a:rPr lang="en-US" sz="3600" dirty="0" smtClean="0">
                <a:latin typeface="Century Gothic" panose="020B0502020202020204" pitchFamily="34" charset="0"/>
              </a:rPr>
              <a:t> communities </a:t>
            </a:r>
            <a:r>
              <a:rPr lang="en-US" sz="3600" dirty="0">
                <a:latin typeface="Century Gothic" panose="020B0502020202020204" pitchFamily="34" charset="0"/>
              </a:rPr>
              <a:t>(ex. – </a:t>
            </a:r>
            <a:r>
              <a:rPr lang="en-US" sz="3600" dirty="0">
                <a:effectLst>
                  <a:outerShdw blurRad="38100" dist="38100" dir="2700000" algn="tl">
                    <a:srgbClr val="000000">
                      <a:alpha val="43137"/>
                    </a:srgbClr>
                  </a:outerShdw>
                </a:effectLst>
                <a:latin typeface="Century Gothic" panose="020B0502020202020204" pitchFamily="34" charset="0"/>
              </a:rPr>
              <a:t>prostate cancer, breast cancer, HIV</a:t>
            </a:r>
            <a:r>
              <a:rPr lang="en-US" sz="3600" dirty="0">
                <a:latin typeface="Century Gothic" panose="020B0502020202020204" pitchFamily="34" charset="0"/>
              </a:rPr>
              <a:t>, etc.), build relational </a:t>
            </a:r>
            <a:r>
              <a:rPr lang="en-US" sz="3600" dirty="0" smtClean="0">
                <a:latin typeface="Century Gothic" panose="020B0502020202020204" pitchFamily="34" charset="0"/>
              </a:rPr>
              <a:t>taxonomy (ex</a:t>
            </a:r>
            <a:r>
              <a:rPr lang="en-US" sz="3600" dirty="0">
                <a:latin typeface="Century Gothic" panose="020B0502020202020204" pitchFamily="34" charset="0"/>
              </a:rPr>
              <a:t>. – </a:t>
            </a:r>
            <a:r>
              <a:rPr lang="en-US" sz="3600" dirty="0">
                <a:effectLst>
                  <a:outerShdw blurRad="38100" dist="38100" dir="2700000" algn="tl">
                    <a:srgbClr val="000000">
                      <a:alpha val="43137"/>
                    </a:srgbClr>
                  </a:outerShdw>
                </a:effectLst>
                <a:latin typeface="Century Gothic" panose="020B0502020202020204" pitchFamily="34" charset="0"/>
              </a:rPr>
              <a:t>medicine, treatment, and adherence all have specific topics but have </a:t>
            </a:r>
            <a:r>
              <a:rPr lang="en-US" sz="3600" dirty="0" smtClean="0">
                <a:effectLst>
                  <a:outerShdw blurRad="38100" dist="38100" dir="2700000" algn="tl">
                    <a:srgbClr val="000000">
                      <a:alpha val="43137"/>
                    </a:srgbClr>
                  </a:outerShdw>
                </a:effectLst>
                <a:latin typeface="Century Gothic" panose="020B0502020202020204" pitchFamily="34" charset="0"/>
              </a:rPr>
              <a:t>relational discussions</a:t>
            </a:r>
            <a:r>
              <a:rPr lang="en-US" sz="3600" dirty="0">
                <a:latin typeface="Century Gothic" panose="020B0502020202020204" pitchFamily="34" charset="0"/>
              </a:rPr>
              <a:t>) of topical themes addressed within</a:t>
            </a:r>
            <a:r>
              <a:rPr lang="en-US" sz="3600" dirty="0" smtClean="0">
                <a:latin typeface="Century Gothic" panose="020B0502020202020204" pitchFamily="34" charset="0"/>
              </a:rPr>
              <a:t>.</a:t>
            </a:r>
          </a:p>
          <a:p>
            <a:pPr marL="571500" indent="-571500">
              <a:buFont typeface="Arial" panose="020B0604020202020204" pitchFamily="34" charset="0"/>
              <a:buChar char="•"/>
            </a:pPr>
            <a:endParaRPr lang="en-US" sz="3600" dirty="0">
              <a:latin typeface="Century Gothic" panose="020B0502020202020204" pitchFamily="34" charset="0"/>
            </a:endParaRPr>
          </a:p>
          <a:p>
            <a:pPr marL="571500" indent="-571500">
              <a:buFont typeface="Arial" panose="020B0604020202020204" pitchFamily="34" charset="0"/>
              <a:buChar char="•"/>
            </a:pPr>
            <a:r>
              <a:rPr lang="en-US" sz="3600" b="1" dirty="0" smtClean="0">
                <a:solidFill>
                  <a:srgbClr val="FF0000"/>
                </a:solidFill>
                <a:latin typeface="Century Gothic" panose="020B0502020202020204" pitchFamily="34" charset="0"/>
              </a:rPr>
              <a:t>Potential </a:t>
            </a:r>
            <a:r>
              <a:rPr lang="en-US" sz="3600" b="1" dirty="0">
                <a:solidFill>
                  <a:srgbClr val="FF0000"/>
                </a:solidFill>
                <a:latin typeface="Century Gothic" panose="020B0502020202020204" pitchFamily="34" charset="0"/>
              </a:rPr>
              <a:t>Output</a:t>
            </a:r>
            <a:r>
              <a:rPr lang="en-US" sz="3600" dirty="0">
                <a:latin typeface="Century Gothic" panose="020B0502020202020204" pitchFamily="34" charset="0"/>
              </a:rPr>
              <a:t>: Provide use case for healthcare companies on the importance </a:t>
            </a:r>
            <a:r>
              <a:rPr lang="en-US" sz="3600" dirty="0" smtClean="0">
                <a:latin typeface="Century Gothic" panose="020B0502020202020204" pitchFamily="34" charset="0"/>
              </a:rPr>
              <a:t>of </a:t>
            </a:r>
            <a:r>
              <a:rPr lang="en-US" sz="3600" dirty="0" err="1" smtClean="0">
                <a:latin typeface="Century Gothic" panose="020B0502020202020204" pitchFamily="34" charset="0"/>
              </a:rPr>
              <a:t>Reddit</a:t>
            </a:r>
            <a:r>
              <a:rPr lang="en-US" sz="3600" dirty="0" smtClean="0">
                <a:latin typeface="Century Gothic" panose="020B0502020202020204" pitchFamily="34" charset="0"/>
              </a:rPr>
              <a:t> </a:t>
            </a:r>
            <a:r>
              <a:rPr lang="en-US" sz="3600" dirty="0">
                <a:latin typeface="Century Gothic" panose="020B0502020202020204" pitchFamily="34" charset="0"/>
              </a:rPr>
              <a:t>as an early source of social indicator of trends and conversational “lexicon” to </a:t>
            </a:r>
            <a:r>
              <a:rPr lang="en-US" sz="3600" dirty="0" smtClean="0">
                <a:latin typeface="Century Gothic" panose="020B0502020202020204" pitchFamily="34" charset="0"/>
              </a:rPr>
              <a:t>be used </a:t>
            </a:r>
            <a:r>
              <a:rPr lang="en-US" sz="3600" dirty="0">
                <a:latin typeface="Century Gothic" panose="020B0502020202020204" pitchFamily="34" charset="0"/>
              </a:rPr>
              <a:t>for patient communications and programs.</a:t>
            </a:r>
            <a:endParaRPr lang="en-US" sz="3600" dirty="0">
              <a:solidFill>
                <a:srgbClr val="FF0000"/>
              </a:solidFill>
              <a:latin typeface="Century Gothic" panose="020B0502020202020204" pitchFamily="34" charset="0"/>
            </a:endParaRPr>
          </a:p>
        </p:txBody>
      </p:sp>
      <p:grpSp>
        <p:nvGrpSpPr>
          <p:cNvPr id="6" name="Group 5"/>
          <p:cNvGrpSpPr/>
          <p:nvPr/>
        </p:nvGrpSpPr>
        <p:grpSpPr>
          <a:xfrm>
            <a:off x="19977652" y="193044"/>
            <a:ext cx="3976665" cy="822976"/>
            <a:chOff x="19977652" y="193044"/>
            <a:chExt cx="3976665" cy="822976"/>
          </a:xfrm>
        </p:grpSpPr>
        <p:sp>
          <p:nvSpPr>
            <p:cNvPr id="5" name="Rectangle 4"/>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9">
            <a:extLst>
              <a:ext uri="{FF2B5EF4-FFF2-40B4-BE49-F238E27FC236}">
                <a16:creationId xmlns:a16="http://schemas.microsoft.com/office/drawing/2014/main" id="{BAF9B7F8-4537-0D45-A232-63BF6753FDDA}"/>
              </a:ext>
            </a:extLst>
          </p:cNvPr>
          <p:cNvSpPr txBox="1">
            <a:spLocks/>
          </p:cNvSpPr>
          <p:nvPr/>
        </p:nvSpPr>
        <p:spPr>
          <a:xfrm>
            <a:off x="1465151" y="1946425"/>
            <a:ext cx="20293779" cy="737781"/>
          </a:xfrm>
          <a:prstGeom prst="rect">
            <a:avLst/>
          </a:prstGeom>
        </p:spPr>
        <p:txBody>
          <a:bodyPr/>
          <a:lstStyle>
            <a:lvl1pPr marL="0" indent="0" algn="ctr" defTabSz="1828434" rtl="0" eaLnBrk="1" fontAlgn="auto" latinLnBrk="0" hangingPunct="1">
              <a:lnSpc>
                <a:spcPct val="90000"/>
              </a:lnSpc>
              <a:spcBef>
                <a:spcPts val="0"/>
              </a:spcBef>
              <a:spcAft>
                <a:spcPts val="0"/>
              </a:spcAft>
              <a:buFont typeface="Arial" panose="020B0604020202020204" pitchFamily="34" charset="0"/>
              <a:buNone/>
              <a:defRPr sz="3600" kern="1200" spc="300">
                <a:solidFill>
                  <a:schemeClr val="accent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0" indent="0" algn="ctr" defTabSz="1828434" rtl="0" eaLnBrk="1" fontAlgn="auto" latinLnBrk="0" hangingPunct="1">
              <a:lnSpc>
                <a:spcPct val="90000"/>
              </a:lnSpc>
              <a:spcBef>
                <a:spcPts val="0"/>
              </a:spcBef>
              <a:spcAft>
                <a:spcPts val="0"/>
              </a:spcAft>
              <a:buFont typeface="Arial" panose="020B0604020202020204" pitchFamily="34" charset="0"/>
              <a:buNone/>
              <a:defRPr lang="en-US" sz="3600" kern="1200" spc="600" smtClean="0">
                <a:solidFill>
                  <a:schemeClr val="accent1"/>
                </a:solidFill>
                <a:latin typeface="+mn-lt"/>
                <a:ea typeface="Montserrat" charset="0"/>
                <a:cs typeface="Calibri Light" panose="020F030202020403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pc="600" dirty="0"/>
              <a:t>Examination of Digital Community Conversations Within</a:t>
            </a:r>
          </a:p>
          <a:p>
            <a:r>
              <a:rPr lang="en-US" spc="600" dirty="0"/>
              <a:t>Specific Disease States Via </a:t>
            </a:r>
            <a:r>
              <a:rPr lang="en-US" spc="600" dirty="0" err="1"/>
              <a:t>Reddit</a:t>
            </a:r>
            <a:endParaRPr lang="en-US" spc="600" dirty="0"/>
          </a:p>
        </p:txBody>
      </p:sp>
    </p:spTree>
    <p:extLst>
      <p:ext uri="{BB962C8B-B14F-4D97-AF65-F5344CB8AC3E}">
        <p14:creationId xmlns:p14="http://schemas.microsoft.com/office/powerpoint/2010/main" val="2731988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Team</a:t>
            </a:r>
            <a:endParaRPr lang="en-US" dirty="0"/>
          </a:p>
        </p:txBody>
      </p:sp>
      <p:sp>
        <p:nvSpPr>
          <p:cNvPr id="10" name="Text Placeholder 9">
            <a:extLst>
              <a:ext uri="{FF2B5EF4-FFF2-40B4-BE49-F238E27FC236}">
                <a16:creationId xmlns:a16="http://schemas.microsoft.com/office/drawing/2014/main" id="{BAF9B7F8-4537-0D45-A232-63BF6753FDDA}"/>
              </a:ext>
            </a:extLst>
          </p:cNvPr>
          <p:cNvSpPr>
            <a:spLocks noGrp="1"/>
          </p:cNvSpPr>
          <p:nvPr>
            <p:ph type="body" sz="quarter" idx="11"/>
          </p:nvPr>
        </p:nvSpPr>
        <p:spPr>
          <a:xfrm>
            <a:off x="6869113" y="1931989"/>
            <a:ext cx="11418887" cy="596198"/>
          </a:xfrm>
        </p:spPr>
        <p:txBody>
          <a:bodyPr/>
          <a:lstStyle/>
          <a:p>
            <a:r>
              <a:rPr lang="en-US" spc="600" dirty="0" smtClean="0"/>
              <a:t>Who’s going to be involved </a:t>
            </a:r>
            <a:endParaRPr lang="en-US" sz="3600" spc="600" dirty="0">
              <a:solidFill>
                <a:schemeClr val="accent1"/>
              </a:solidFill>
            </a:endParaRPr>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4</a:t>
            </a:fld>
            <a:endParaRPr lang="en-US"/>
          </a:p>
        </p:txBody>
      </p:sp>
      <p:sp>
        <p:nvSpPr>
          <p:cNvPr id="9" name="Title 1"/>
          <p:cNvSpPr txBox="1">
            <a:spLocks/>
          </p:cNvSpPr>
          <p:nvPr/>
        </p:nvSpPr>
        <p:spPr>
          <a:xfrm>
            <a:off x="1248984" y="3279738"/>
            <a:ext cx="12459003"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kumimoji="0" lang="en-US" sz="3800" b="1" i="0" u="none" strike="noStrike" kern="1200" cap="none" spc="0" normalizeH="0" baseline="0" noProof="0" dirty="0" smtClean="0">
                <a:ln>
                  <a:noFill/>
                </a:ln>
                <a:solidFill>
                  <a:srgbClr val="FFC000"/>
                </a:solidFill>
                <a:effectLst/>
                <a:uLnTx/>
                <a:uFillTx/>
                <a:latin typeface="Amazon Ember" panose="020B0603020204020204" pitchFamily="34" charset="0"/>
                <a:ea typeface="Amazon Ember" panose="020B0603020204020204" pitchFamily="34" charset="0"/>
              </a:rPr>
              <a:t>M.S in Data Sciences:</a:t>
            </a:r>
            <a:r>
              <a:rPr lang="en-US" dirty="0" smtClean="0">
                <a:solidFill>
                  <a:srgbClr val="FFC000"/>
                </a:solidFill>
              </a:rPr>
              <a:t> </a:t>
            </a:r>
            <a:endParaRPr lang="en-US" dirty="0">
              <a:solidFill>
                <a:srgbClr val="FFC000"/>
              </a:solidFill>
            </a:endParaRPr>
          </a:p>
          <a:p>
            <a:pPr lvl="0"/>
            <a:r>
              <a:rPr lang="en-US" dirty="0" smtClean="0">
                <a:solidFill>
                  <a:srgbClr val="232F3E"/>
                </a:solidFill>
              </a:rPr>
              <a:t>Reda Mastouri</a:t>
            </a:r>
            <a:endParaRPr lang="en-US" dirty="0">
              <a:solidFill>
                <a:srgbClr val="232F3E"/>
              </a:solidFill>
            </a:endParaRPr>
          </a:p>
          <a:p>
            <a:pPr marL="0" marR="0" lvl="0" indent="0" algn="l" defTabSz="731520" rtl="0" eaLnBrk="1" fontAlgn="auto" latinLnBrk="0" hangingPunct="1">
              <a:lnSpc>
                <a:spcPct val="100000"/>
              </a:lnSpc>
              <a:spcBef>
                <a:spcPct val="0"/>
              </a:spcBef>
              <a:spcAft>
                <a:spcPts val="0"/>
              </a:spcAft>
              <a:buClrTx/>
              <a:buSzTx/>
              <a:buFontTx/>
              <a:buNone/>
              <a:tabLst/>
              <a:defRPr/>
            </a:pPr>
            <a:endParaRPr kumimoji="0" lang="en-US" sz="38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endParaRPr>
          </a:p>
        </p:txBody>
      </p:sp>
      <p:sp>
        <p:nvSpPr>
          <p:cNvPr id="25" name="TextBox 24"/>
          <p:cNvSpPr txBox="1"/>
          <p:nvPr/>
        </p:nvSpPr>
        <p:spPr>
          <a:xfrm>
            <a:off x="3022907" y="5013498"/>
            <a:ext cx="12600269" cy="1877437"/>
          </a:xfrm>
          <a:prstGeom prst="rect">
            <a:avLst/>
          </a:prstGeom>
          <a:noFill/>
        </p:spPr>
        <p:txBody>
          <a:bodyPr wrap="square" rtlCol="0">
            <a:spAutoFit/>
          </a:bodyPr>
          <a:lstStyle/>
          <a:p>
            <a:pPr defTabSz="731520"/>
            <a:r>
              <a:rPr lang="en-US" sz="2900" dirty="0" smtClean="0">
                <a:solidFill>
                  <a:srgbClr val="232F3E"/>
                </a:solidFill>
                <a:latin typeface="Amazon Ember Regular" charset="0"/>
                <a:cs typeface="Amazon Ember Regular" charset="0"/>
              </a:rPr>
              <a:t>MS in Data Sciences </a:t>
            </a:r>
            <a:r>
              <a:rPr lang="en-US" sz="2900" i="1" dirty="0" smtClean="0">
                <a:solidFill>
                  <a:srgbClr val="232F3E"/>
                </a:solidFill>
                <a:latin typeface="Amazon Ember Regular" charset="0"/>
                <a:cs typeface="Amazon Ember Regular" charset="0"/>
              </a:rPr>
              <a:t>from</a:t>
            </a:r>
            <a:r>
              <a:rPr lang="en-US" sz="2900" dirty="0" smtClean="0">
                <a:solidFill>
                  <a:srgbClr val="232F3E"/>
                </a:solidFill>
                <a:latin typeface="Amazon Ember Regular" charset="0"/>
                <a:cs typeface="Amazon Ember Regular" charset="0"/>
              </a:rPr>
              <a:t> Saint Peter’s University </a:t>
            </a:r>
            <a:r>
              <a:rPr lang="en-US" sz="2900" dirty="0" smtClean="0">
                <a:solidFill>
                  <a:srgbClr val="232F3E"/>
                </a:solidFill>
                <a:latin typeface="Amazon Ember Regular" charset="0"/>
                <a:cs typeface="Amazon Ember Regular" charset="0"/>
              </a:rPr>
              <a:t>~ Nov 2021</a:t>
            </a:r>
          </a:p>
          <a:p>
            <a:pPr defTabSz="731520"/>
            <a:r>
              <a:rPr lang="en-US" sz="2900" dirty="0" smtClean="0">
                <a:solidFill>
                  <a:srgbClr val="232F3E"/>
                </a:solidFill>
                <a:latin typeface="Amazon Ember Regular" charset="0"/>
                <a:cs typeface="Amazon Ember Regular" charset="0"/>
              </a:rPr>
              <a:t>BA in Applied Mathematics </a:t>
            </a:r>
            <a:r>
              <a:rPr lang="en-US" sz="2900" i="1" dirty="0" smtClean="0">
                <a:solidFill>
                  <a:srgbClr val="232F3E"/>
                </a:solidFill>
                <a:latin typeface="Amazon Ember Regular" charset="0"/>
                <a:cs typeface="Amazon Ember Regular" charset="0"/>
              </a:rPr>
              <a:t>from</a:t>
            </a:r>
            <a:r>
              <a:rPr lang="en-US" sz="2900" dirty="0" smtClean="0">
                <a:solidFill>
                  <a:srgbClr val="232F3E"/>
                </a:solidFill>
                <a:latin typeface="Amazon Ember Regular" charset="0"/>
                <a:cs typeface="Amazon Ember Regular" charset="0"/>
              </a:rPr>
              <a:t> Rutgers University</a:t>
            </a:r>
          </a:p>
          <a:p>
            <a:pPr defTabSz="731520"/>
            <a:r>
              <a:rPr lang="en-US" sz="2900" dirty="0" smtClean="0">
                <a:solidFill>
                  <a:srgbClr val="232F3E"/>
                </a:solidFill>
                <a:latin typeface="Amazon Ember Regular" charset="0"/>
                <a:cs typeface="Amazon Ember Regular" charset="0"/>
              </a:rPr>
              <a:t>BS in Computer Sciences </a:t>
            </a:r>
            <a:r>
              <a:rPr lang="en-US" sz="2900" i="1" dirty="0" smtClean="0">
                <a:solidFill>
                  <a:srgbClr val="232F3E"/>
                </a:solidFill>
                <a:latin typeface="Amazon Ember Regular" charset="0"/>
                <a:cs typeface="Amazon Ember Regular" charset="0"/>
              </a:rPr>
              <a:t>from</a:t>
            </a:r>
            <a:r>
              <a:rPr lang="en-US" sz="2900" dirty="0" smtClean="0">
                <a:solidFill>
                  <a:srgbClr val="232F3E"/>
                </a:solidFill>
                <a:latin typeface="Amazon Ember Regular" charset="0"/>
                <a:cs typeface="Amazon Ember Regular" charset="0"/>
              </a:rPr>
              <a:t> NJIT</a:t>
            </a:r>
            <a:endParaRPr lang="en-US" sz="2900" dirty="0" smtClean="0">
              <a:solidFill>
                <a:srgbClr val="232F3E"/>
              </a:solidFill>
              <a:latin typeface="Amazon Ember Regular" charset="0"/>
              <a:cs typeface="Amazon Ember Regular" charset="0"/>
            </a:endParaRPr>
          </a:p>
          <a:p>
            <a:pPr defTabSz="731520"/>
            <a:endParaRPr lang="en-US" sz="2900" dirty="0">
              <a:solidFill>
                <a:srgbClr val="232F3E"/>
              </a:solidFill>
              <a:latin typeface="Amazon Ember Regular" charset="0"/>
              <a:cs typeface="Amazon Ember Regular" charset="0"/>
            </a:endParaRPr>
          </a:p>
        </p:txBody>
      </p:sp>
      <p:sp>
        <p:nvSpPr>
          <p:cNvPr id="29" name="TextBox 28"/>
          <p:cNvSpPr txBox="1"/>
          <p:nvPr/>
        </p:nvSpPr>
        <p:spPr>
          <a:xfrm>
            <a:off x="3022905" y="6884389"/>
            <a:ext cx="12260634" cy="1431161"/>
          </a:xfrm>
          <a:prstGeom prst="rect">
            <a:avLst/>
          </a:prstGeom>
          <a:noFill/>
        </p:spPr>
        <p:txBody>
          <a:bodyPr wrap="square" rtlCol="0">
            <a:spAutoFit/>
          </a:bodyPr>
          <a:lstStyle/>
          <a:p>
            <a:pPr defTabSz="731520"/>
            <a:r>
              <a:rPr lang="en-US" sz="2900" dirty="0" smtClean="0">
                <a:solidFill>
                  <a:srgbClr val="232F3E"/>
                </a:solidFill>
                <a:latin typeface="Amazon Ember Regular" charset="0"/>
                <a:cs typeface="Amazon Ember Regular" charset="0"/>
              </a:rPr>
              <a:t>Solution Architect/ R&amp;D – 2 ½ years</a:t>
            </a:r>
          </a:p>
          <a:p>
            <a:pPr defTabSz="731520"/>
            <a:r>
              <a:rPr lang="en-US" sz="2900" dirty="0" smtClean="0">
                <a:solidFill>
                  <a:srgbClr val="232F3E"/>
                </a:solidFill>
                <a:latin typeface="Amazon Ember Regular" charset="0"/>
                <a:cs typeface="Amazon Ember Regular" charset="0"/>
              </a:rPr>
              <a:t>IT Support Specialist – 7 years</a:t>
            </a:r>
          </a:p>
          <a:p>
            <a:pPr defTabSz="731520"/>
            <a:r>
              <a:rPr lang="en-US" sz="2900" dirty="0" smtClean="0">
                <a:solidFill>
                  <a:srgbClr val="232F3E"/>
                </a:solidFill>
                <a:latin typeface="Amazon Ember Regular" charset="0"/>
                <a:cs typeface="Amazon Ember Regular" charset="0"/>
              </a:rPr>
              <a:t>STEM Teaching – 4 years </a:t>
            </a:r>
            <a:endParaRPr lang="en-US" sz="2900" dirty="0">
              <a:solidFill>
                <a:srgbClr val="232F3E"/>
              </a:solidFill>
              <a:latin typeface="Amazon Ember Regular" charset="0"/>
              <a:cs typeface="Amazon Ember Regular" charset="0"/>
            </a:endParaRPr>
          </a:p>
        </p:txBody>
      </p:sp>
      <p:sp>
        <p:nvSpPr>
          <p:cNvPr id="32" name="TextBox 31"/>
          <p:cNvSpPr txBox="1"/>
          <p:nvPr/>
        </p:nvSpPr>
        <p:spPr>
          <a:xfrm>
            <a:off x="3022907" y="8925487"/>
            <a:ext cx="12260635" cy="2323713"/>
          </a:xfrm>
          <a:prstGeom prst="rect">
            <a:avLst/>
          </a:prstGeom>
          <a:noFill/>
        </p:spPr>
        <p:txBody>
          <a:bodyPr wrap="square" rtlCol="0">
            <a:spAutoFit/>
          </a:bodyPr>
          <a:lstStyle/>
          <a:p>
            <a:pPr defTabSz="731520"/>
            <a:r>
              <a:rPr lang="en-US" sz="2900" dirty="0" smtClean="0">
                <a:solidFill>
                  <a:srgbClr val="232F3E"/>
                </a:solidFill>
                <a:latin typeface="Amazon Ember Regular" charset="0"/>
                <a:cs typeface="Amazon Ember Regular" charset="0"/>
              </a:rPr>
              <a:t>Six Sigma – Yellow belt</a:t>
            </a:r>
          </a:p>
          <a:p>
            <a:pPr defTabSz="731520"/>
            <a:r>
              <a:rPr lang="en-US" sz="2900" dirty="0" smtClean="0">
                <a:solidFill>
                  <a:srgbClr val="232F3E"/>
                </a:solidFill>
                <a:latin typeface="Amazon Ember Regular" charset="0"/>
                <a:cs typeface="Amazon Ember Regular" charset="0"/>
              </a:rPr>
              <a:t>CCNA, CompTIA (N+, Security+, Linux+)</a:t>
            </a:r>
          </a:p>
          <a:p>
            <a:pPr defTabSz="731520"/>
            <a:r>
              <a:rPr lang="en-US" sz="2900" dirty="0" smtClean="0">
                <a:solidFill>
                  <a:srgbClr val="232F3E"/>
                </a:solidFill>
                <a:latin typeface="Amazon Ember Regular" charset="0"/>
                <a:cs typeface="Amazon Ember Regular" charset="0"/>
              </a:rPr>
              <a:t>AWS Cloud practitioner, CNCF Kubernetes Certified</a:t>
            </a:r>
          </a:p>
          <a:p>
            <a:pPr defTabSz="731520"/>
            <a:r>
              <a:rPr lang="en-US" sz="2900" dirty="0" smtClean="0">
                <a:solidFill>
                  <a:srgbClr val="232F3E"/>
                </a:solidFill>
                <a:latin typeface="Amazon Ember Regular" charset="0"/>
                <a:cs typeface="Amazon Ember Regular" charset="0"/>
              </a:rPr>
              <a:t>Azure Solution Architect</a:t>
            </a:r>
          </a:p>
          <a:p>
            <a:pPr defTabSz="731520"/>
            <a:r>
              <a:rPr lang="en-US" sz="2900" dirty="0" smtClean="0">
                <a:solidFill>
                  <a:srgbClr val="232F3E"/>
                </a:solidFill>
                <a:latin typeface="Amazon Ember Regular" charset="0"/>
                <a:cs typeface="Amazon Ember Regular" charset="0"/>
              </a:rPr>
              <a:t>IoT Developer </a:t>
            </a:r>
            <a:endParaRPr lang="en-US" sz="2900" dirty="0">
              <a:solidFill>
                <a:srgbClr val="232F3E"/>
              </a:solidFill>
              <a:latin typeface="Amazon Ember Regular" charset="0"/>
              <a:cs typeface="Amazon Ember Regular"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1786" y="5013498"/>
            <a:ext cx="6255864" cy="6255864"/>
          </a:xfrm>
          <a:prstGeom prst="rect">
            <a:avLst/>
          </a:prstGeom>
        </p:spPr>
      </p:pic>
      <p:cxnSp>
        <p:nvCxnSpPr>
          <p:cNvPr id="7" name="Straight Connector 6"/>
          <p:cNvCxnSpPr/>
          <p:nvPr/>
        </p:nvCxnSpPr>
        <p:spPr>
          <a:xfrm flipH="1">
            <a:off x="1433384" y="11244648"/>
            <a:ext cx="166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20" name="Group 19"/>
          <p:cNvGrpSpPr/>
          <p:nvPr/>
        </p:nvGrpSpPr>
        <p:grpSpPr>
          <a:xfrm>
            <a:off x="19977652" y="193044"/>
            <a:ext cx="3976665" cy="822976"/>
            <a:chOff x="19977652" y="193044"/>
            <a:chExt cx="3976665" cy="822976"/>
          </a:xfrm>
        </p:grpSpPr>
        <p:sp>
          <p:nvSpPr>
            <p:cNvPr id="21" name="Rectangle 2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007" y="4769147"/>
            <a:ext cx="1830161" cy="1830161"/>
          </a:xfrm>
          <a:prstGeom prst="rect">
            <a:avLst/>
          </a:prstGeom>
        </p:spPr>
      </p:pic>
      <p:pic>
        <p:nvPicPr>
          <p:cNvPr id="11" name="Picture 1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0206" t="19479" r="32168" b="31389"/>
          <a:stretch/>
        </p:blipFill>
        <p:spPr>
          <a:xfrm>
            <a:off x="1062410" y="6953106"/>
            <a:ext cx="1327356" cy="1351937"/>
          </a:xfrm>
          <a:prstGeom prst="rect">
            <a:avLst/>
          </a:prstGeom>
        </p:spPr>
      </p:pic>
      <p:pic>
        <p:nvPicPr>
          <p:cNvPr id="15" name="Picture 14"/>
          <p:cNvPicPr>
            <a:picLocks noChangeAspect="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984223" y="9116859"/>
            <a:ext cx="1578758" cy="1226291"/>
          </a:xfrm>
          <a:prstGeom prst="rect">
            <a:avLst/>
          </a:prstGeom>
        </p:spPr>
      </p:pic>
      <p:sp>
        <p:nvSpPr>
          <p:cNvPr id="16" name="Rectangle 15"/>
          <p:cNvSpPr/>
          <p:nvPr/>
        </p:nvSpPr>
        <p:spPr>
          <a:xfrm>
            <a:off x="15265860" y="11429944"/>
            <a:ext cx="9111790" cy="584775"/>
          </a:xfrm>
          <a:prstGeom prst="rect">
            <a:avLst/>
          </a:prstGeom>
        </p:spPr>
        <p:txBody>
          <a:bodyPr wrap="none">
            <a:spAutoFit/>
          </a:bodyPr>
          <a:lstStyle/>
          <a:p>
            <a:r>
              <a:rPr lang="en-US" sz="3200" b="1" dirty="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rPr>
              <a:t>https://www.linkedin.com/in/reda-mastouri/</a:t>
            </a:r>
            <a:endParaRPr lang="en-US" sz="3200" b="1" dirty="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71102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55516" y="795643"/>
            <a:ext cx="11610975" cy="1066800"/>
          </a:xfrm>
        </p:spPr>
        <p:txBody>
          <a:bodyPr/>
          <a:lstStyle/>
          <a:p>
            <a:r>
              <a:rPr lang="en-US" dirty="0" smtClean="0"/>
              <a:t>Introduction: </a:t>
            </a:r>
            <a:r>
              <a:rPr lang="en-US" dirty="0" err="1" smtClean="0"/>
              <a:t>Reddit</a:t>
            </a:r>
            <a:endParaRPr lang="en-US" dirty="0"/>
          </a:p>
        </p:txBody>
      </p:sp>
      <p:sp>
        <p:nvSpPr>
          <p:cNvPr id="5" name="Slide Number Placeholder 4"/>
          <p:cNvSpPr>
            <a:spLocks noGrp="1"/>
          </p:cNvSpPr>
          <p:nvPr>
            <p:ph type="sldNum" sz="quarter" idx="4"/>
          </p:nvPr>
        </p:nvSpPr>
        <p:spPr/>
        <p:txBody>
          <a:bodyPr/>
          <a:lstStyle/>
          <a:p>
            <a:fld id="{450C043B-5EDC-FD42-8388-86F67B86BEDD}" type="slidenum">
              <a:rPr lang="en-US" smtClean="0"/>
              <a:pPr/>
              <a:t>5</a:t>
            </a:fld>
            <a:endParaRPr lang="en-US" dirty="0"/>
          </a:p>
        </p:txBody>
      </p:sp>
      <p:sp>
        <p:nvSpPr>
          <p:cNvPr id="6" name="Rectangle 5"/>
          <p:cNvSpPr/>
          <p:nvPr/>
        </p:nvSpPr>
        <p:spPr>
          <a:xfrm>
            <a:off x="-2" y="3918770"/>
            <a:ext cx="15574299" cy="6740307"/>
          </a:xfrm>
          <a:prstGeom prst="rect">
            <a:avLst/>
          </a:prstGeom>
        </p:spPr>
        <p:txBody>
          <a:bodyPr wrap="square">
            <a:spAutoFit/>
          </a:bodyPr>
          <a:lstStyle/>
          <a:p>
            <a:pPr marL="571500" indent="-571500">
              <a:buFont typeface="Arial" panose="020B0604020202020204" pitchFamily="34" charset="0"/>
              <a:buChar char="•"/>
            </a:pPr>
            <a:r>
              <a:rPr lang="en-US" sz="3600" dirty="0" err="1" smtClean="0">
                <a:latin typeface="Century Gothic"/>
                <a:ea typeface="Lato Light" charset="0"/>
                <a:cs typeface="Lato Light" charset="0"/>
              </a:rPr>
              <a:t>Reddit</a:t>
            </a:r>
            <a:r>
              <a:rPr lang="en-US" sz="3600" dirty="0" smtClean="0">
                <a:latin typeface="Century Gothic"/>
                <a:ea typeface="Lato Light" charset="0"/>
                <a:cs typeface="Lato Light" charset="0"/>
              </a:rPr>
              <a:t> </a:t>
            </a:r>
            <a:r>
              <a:rPr lang="en-US" sz="3600" dirty="0">
                <a:latin typeface="Century Gothic"/>
                <a:ea typeface="Lato Light" charset="0"/>
                <a:cs typeface="Lato Light" charset="0"/>
              </a:rPr>
              <a:t>is a social news website where registered users submit content in the form of links or text posts. </a:t>
            </a:r>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Users</a:t>
            </a:r>
            <a:r>
              <a:rPr lang="en-US" sz="3600" dirty="0">
                <a:latin typeface="Century Gothic"/>
                <a:ea typeface="Lato Light" charset="0"/>
                <a:cs typeface="Lato Light" charset="0"/>
              </a:rPr>
              <a:t>, also known as “</a:t>
            </a:r>
            <a:r>
              <a:rPr lang="en-US" sz="3600" dirty="0" err="1">
                <a:latin typeface="Century Gothic"/>
                <a:ea typeface="Lato Light" charset="0"/>
                <a:cs typeface="Lato Light" charset="0"/>
              </a:rPr>
              <a:t>redditors</a:t>
            </a:r>
            <a:r>
              <a:rPr lang="en-US" sz="3600" dirty="0">
                <a:latin typeface="Century Gothic"/>
                <a:ea typeface="Lato Light" charset="0"/>
                <a:cs typeface="Lato Light" charset="0"/>
              </a:rPr>
              <a:t>”, can then vote each submission “up” or “down” to rank the post and determine its position or prominence on the site’s pages. </a:t>
            </a:r>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These </a:t>
            </a:r>
            <a:r>
              <a:rPr lang="en-US" sz="3600" dirty="0">
                <a:latin typeface="Century Gothic"/>
                <a:ea typeface="Lato Light" charset="0"/>
                <a:cs typeface="Lato Light" charset="0"/>
              </a:rPr>
              <a:t>two attributes associated with a post are referred to as “</a:t>
            </a:r>
            <a:r>
              <a:rPr lang="en-US" sz="3600" dirty="0" err="1">
                <a:latin typeface="Century Gothic"/>
                <a:ea typeface="Lato Light" charset="0"/>
                <a:cs typeface="Lato Light" charset="0"/>
              </a:rPr>
              <a:t>upvotes</a:t>
            </a:r>
            <a:r>
              <a:rPr lang="en-US" sz="3600" dirty="0">
                <a:latin typeface="Century Gothic"/>
                <a:ea typeface="Lato Light" charset="0"/>
                <a:cs typeface="Lato Light" charset="0"/>
              </a:rPr>
              <a:t>” and “</a:t>
            </a:r>
            <a:r>
              <a:rPr lang="en-US" sz="3600" dirty="0" err="1">
                <a:latin typeface="Century Gothic"/>
                <a:ea typeface="Lato Light" charset="0"/>
                <a:cs typeface="Lato Light" charset="0"/>
              </a:rPr>
              <a:t>downvotes</a:t>
            </a:r>
            <a:r>
              <a:rPr lang="en-US" sz="3600" dirty="0">
                <a:latin typeface="Century Gothic"/>
                <a:ea typeface="Lato Light" charset="0"/>
                <a:cs typeface="Lato Light" charset="0"/>
              </a:rPr>
              <a:t>”. </a:t>
            </a:r>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err="1" smtClean="0">
                <a:latin typeface="Century Gothic"/>
                <a:ea typeface="Lato Light" charset="0"/>
                <a:cs typeface="Lato Light" charset="0"/>
              </a:rPr>
              <a:t>Redditors</a:t>
            </a:r>
            <a:r>
              <a:rPr lang="en-US" sz="3600" dirty="0" smtClean="0">
                <a:latin typeface="Century Gothic"/>
                <a:ea typeface="Lato Light" charset="0"/>
                <a:cs typeface="Lato Light" charset="0"/>
              </a:rPr>
              <a:t> </a:t>
            </a:r>
            <a:r>
              <a:rPr lang="en-US" sz="3600" dirty="0">
                <a:latin typeface="Century Gothic"/>
                <a:ea typeface="Lato Light" charset="0"/>
                <a:cs typeface="Lato Light" charset="0"/>
              </a:rPr>
              <a:t>can also comment on posts, and respond back in a conversation tree of comments. </a:t>
            </a:r>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Content </a:t>
            </a:r>
            <a:r>
              <a:rPr lang="en-US" sz="3600" dirty="0">
                <a:latin typeface="Century Gothic"/>
                <a:ea typeface="Lato Light" charset="0"/>
                <a:cs typeface="Lato Light" charset="0"/>
              </a:rPr>
              <a:t>entries, that is the posts, are organized by areas of interest or sub-communities called “</a:t>
            </a:r>
            <a:r>
              <a:rPr lang="en-US" sz="3600" dirty="0" err="1">
                <a:latin typeface="Century Gothic"/>
                <a:ea typeface="Lato Light" charset="0"/>
                <a:cs typeface="Lato Light" charset="0"/>
              </a:rPr>
              <a:t>subreddits</a:t>
            </a:r>
            <a:r>
              <a:rPr lang="en-US" sz="3600" dirty="0">
                <a:latin typeface="Century Gothic"/>
                <a:ea typeface="Lato Light" charset="0"/>
                <a:cs typeface="Lato Light" charset="0"/>
              </a:rPr>
              <a:t>”, such as </a:t>
            </a:r>
            <a:r>
              <a:rPr lang="en-US" sz="3600" dirty="0" smtClean="0">
                <a:latin typeface="Century Gothic"/>
                <a:ea typeface="Lato Light" charset="0"/>
                <a:cs typeface="Lato Light" charset="0"/>
              </a:rPr>
              <a:t>health, politics</a:t>
            </a:r>
            <a:r>
              <a:rPr lang="en-US" sz="3600" dirty="0">
                <a:latin typeface="Century Gothic"/>
                <a:ea typeface="Lato Light" charset="0"/>
                <a:cs typeface="Lato Light" charset="0"/>
              </a:rPr>
              <a:t>, programming, or science.</a:t>
            </a:r>
            <a:endParaRPr lang="en-US" sz="3600" dirty="0">
              <a:latin typeface="Century Gothic"/>
              <a:ea typeface="Lato Light" charset="0"/>
              <a:cs typeface="Lato Light"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80402" y="4366959"/>
            <a:ext cx="5843927" cy="5843927"/>
          </a:xfrm>
          <a:prstGeom prst="rect">
            <a:avLst/>
          </a:prstGeom>
        </p:spPr>
      </p:pic>
      <p:sp>
        <p:nvSpPr>
          <p:cNvPr id="8" name="Footer Placeholder 2">
            <a:extLst>
              <a:ext uri="{FF2B5EF4-FFF2-40B4-BE49-F238E27FC236}">
                <a16:creationId xmlns:a16="http://schemas.microsoft.com/office/drawing/2014/main" id="{A76CC8BC-B400-1040-8442-38B1041AB110}"/>
              </a:ext>
            </a:extLst>
          </p:cNvPr>
          <p:cNvSpPr txBox="1">
            <a:spLocks/>
          </p:cNvSpPr>
          <p:nvPr/>
        </p:nvSpPr>
        <p:spPr>
          <a:xfrm>
            <a:off x="8125933" y="13176681"/>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mtClean="0"/>
              <a:t>@Saint Peter’s University</a:t>
            </a:r>
            <a:endParaRPr lang="en-US" dirty="0"/>
          </a:p>
        </p:txBody>
      </p:sp>
      <p:grpSp>
        <p:nvGrpSpPr>
          <p:cNvPr id="9" name="Group 8"/>
          <p:cNvGrpSpPr/>
          <p:nvPr/>
        </p:nvGrpSpPr>
        <p:grpSpPr>
          <a:xfrm>
            <a:off x="20002366" y="291900"/>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1319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Business Need</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6</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2036762" y="2749183"/>
            <a:ext cx="21083587" cy="1107996"/>
          </a:xfrm>
          <a:prstGeom prst="rect">
            <a:avLst/>
          </a:prstGeom>
        </p:spPr>
        <p:txBody>
          <a:bodyPr wrap="square">
            <a:spAutoFit/>
          </a:bodyPr>
          <a:lstStyle/>
          <a:p>
            <a:pPr algn="just"/>
            <a:endParaRPr lang="en-US" sz="6600" dirty="0"/>
          </a:p>
        </p:txBody>
      </p:sp>
      <p:sp>
        <p:nvSpPr>
          <p:cNvPr id="6" name="CuadroTexto 4">
            <a:extLst>
              <a:ext uri="{FF2B5EF4-FFF2-40B4-BE49-F238E27FC236}">
                <a16:creationId xmlns:a16="http://schemas.microsoft.com/office/drawing/2014/main" id="{267220F9-F85A-3442-9F62-EACE6AADB299}"/>
              </a:ext>
            </a:extLst>
          </p:cNvPr>
          <p:cNvSpPr txBox="1"/>
          <p:nvPr/>
        </p:nvSpPr>
        <p:spPr>
          <a:xfrm>
            <a:off x="861245" y="2321713"/>
            <a:ext cx="16524784" cy="10556736"/>
          </a:xfrm>
          <a:prstGeom prst="rect">
            <a:avLst/>
          </a:prstGeom>
          <a:noFill/>
        </p:spPr>
        <p:txBody>
          <a:bodyPr wrap="square" lIns="91440" tIns="45720" rIns="91440" bIns="45720" rtlCol="0" anchor="t">
            <a:spAutoFit/>
          </a:bodyPr>
          <a:lstStyle/>
          <a:p>
            <a:r>
              <a:rPr lang="en-US" sz="4000" dirty="0">
                <a:latin typeface="Century Gothic"/>
                <a:ea typeface="Lato Light" charset="0"/>
                <a:cs typeface="Lato Light" charset="0"/>
              </a:rPr>
              <a:t>Because </a:t>
            </a:r>
            <a:r>
              <a:rPr lang="en-US" sz="4000" dirty="0" err="1">
                <a:solidFill>
                  <a:srgbClr val="FF0000"/>
                </a:solidFill>
                <a:effectLst>
                  <a:outerShdw blurRad="38100" dist="38100" dir="2700000" algn="tl">
                    <a:srgbClr val="000000">
                      <a:alpha val="43137"/>
                    </a:srgbClr>
                  </a:outerShdw>
                </a:effectLst>
                <a:latin typeface="Century Gothic"/>
                <a:ea typeface="Lato Light" charset="0"/>
                <a:cs typeface="Lato Light" charset="0"/>
              </a:rPr>
              <a:t>Reddit</a:t>
            </a:r>
            <a:r>
              <a:rPr lang="en-US" sz="4000" dirty="0">
                <a:latin typeface="Century Gothic"/>
                <a:ea typeface="Lato Light" charset="0"/>
                <a:cs typeface="Lato Light" charset="0"/>
              </a:rPr>
              <a:t> is regarded as one of the most effective social network sources for tracking the prevalence of public interests in infectious diseases (e.g., Coronavirus, HIV, and cancer) and controversial health-related issues (e.g., electronic cigarettes and marijuana) over time, reporting on findings derived from social media data nowadays becomes critical for understanding public reactions to infectious diseases. </a:t>
            </a:r>
            <a:endParaRPr lang="en-US" sz="4000" dirty="0" smtClean="0">
              <a:latin typeface="Century Gothic"/>
              <a:ea typeface="Lato Light" charset="0"/>
              <a:cs typeface="Lato Light" charset="0"/>
            </a:endParaRPr>
          </a:p>
          <a:p>
            <a:endParaRPr lang="en-US" sz="4000" dirty="0">
              <a:latin typeface="Century Gothic"/>
              <a:ea typeface="Lato Light" charset="0"/>
              <a:cs typeface="Lato Light" charset="0"/>
            </a:endParaRPr>
          </a:p>
          <a:p>
            <a:r>
              <a:rPr lang="en-US" sz="4000" dirty="0">
                <a:latin typeface="Century Gothic"/>
                <a:ea typeface="Lato Light" charset="0"/>
                <a:cs typeface="Lato Light" charset="0"/>
              </a:rPr>
              <a:t>As a result, we require a faster, more intelligent, and more accurate sentiment analyzer and web scrapper-based engine capable of tracking the latest trends on novel diseases, as well as any conversational "lexicon."</a:t>
            </a:r>
          </a:p>
          <a:p>
            <a:r>
              <a:rPr lang="en-US" sz="4000" dirty="0">
                <a:latin typeface="Century Gothic"/>
                <a:ea typeface="Lato Light" charset="0"/>
                <a:cs typeface="Lato Light" charset="0"/>
              </a:rPr>
              <a:t>This will serve as a social indicator, providing a collection of use cases for healthcare companies to sensitize consumers through various mediums, communications, and programs to learn about either polemics or significant takeaways from what is happening in social media. </a:t>
            </a:r>
            <a:endParaRPr lang="en-US" sz="4000" dirty="0">
              <a:solidFill>
                <a:srgbClr val="FF0000"/>
              </a:solidFill>
              <a:latin typeface="Century Gothic" panose="020B0502020202020204" pitchFamily="34" charset="0"/>
            </a:endParaRPr>
          </a:p>
        </p:txBody>
      </p:sp>
      <p:pic>
        <p:nvPicPr>
          <p:cNvPr id="10" name="Picture 9"/>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4" r="-6"/>
          <a:stretch/>
        </p:blipFill>
        <p:spPr>
          <a:xfrm>
            <a:off x="12344400" y="4163153"/>
            <a:ext cx="16048892" cy="6363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06061" y="4564656"/>
            <a:ext cx="714375" cy="770892"/>
          </a:xfrm>
          <a:prstGeom prst="rect">
            <a:avLst/>
          </a:prstGeom>
        </p:spPr>
      </p:pic>
      <p:sp>
        <p:nvSpPr>
          <p:cNvPr id="9"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25933" y="13176681"/>
            <a:ext cx="8227457" cy="339911"/>
          </a:xfrm>
        </p:spPr>
        <p:txBody>
          <a:bodyPr/>
          <a:lstStyle/>
          <a:p>
            <a:r>
              <a:rPr lang="en-US" dirty="0" smtClean="0"/>
              <a:t>@Saint Peter’s University</a:t>
            </a:r>
            <a:endParaRPr lang="en-US" dirty="0"/>
          </a:p>
        </p:txBody>
      </p:sp>
      <p:grpSp>
        <p:nvGrpSpPr>
          <p:cNvPr id="11" name="Group 10"/>
          <p:cNvGrpSpPr/>
          <p:nvPr/>
        </p:nvGrpSpPr>
        <p:grpSpPr>
          <a:xfrm>
            <a:off x="20002366" y="291900"/>
            <a:ext cx="3976665" cy="822976"/>
            <a:chOff x="19977652" y="193044"/>
            <a:chExt cx="3976665" cy="822976"/>
          </a:xfrm>
        </p:grpSpPr>
        <p:sp>
          <p:nvSpPr>
            <p:cNvPr id="12" name="Rectangle 11"/>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Saint Peters University's Competitors, Revenue, Number of Employees,  Funding, Acquisitions &amp; News - Owler Company Profi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599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Problem Statement</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7</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2036762" y="2749183"/>
            <a:ext cx="21083587" cy="1107996"/>
          </a:xfrm>
          <a:prstGeom prst="rect">
            <a:avLst/>
          </a:prstGeom>
        </p:spPr>
        <p:txBody>
          <a:bodyPr wrap="square">
            <a:spAutoFit/>
          </a:bodyPr>
          <a:lstStyle/>
          <a:p>
            <a:pPr algn="just"/>
            <a:endParaRPr lang="en-US" sz="6600" dirty="0"/>
          </a:p>
        </p:txBody>
      </p:sp>
      <p:sp>
        <p:nvSpPr>
          <p:cNvPr id="6" name="CuadroTexto 4">
            <a:extLst>
              <a:ext uri="{FF2B5EF4-FFF2-40B4-BE49-F238E27FC236}">
                <a16:creationId xmlns:a16="http://schemas.microsoft.com/office/drawing/2014/main" id="{267220F9-F85A-3442-9F62-EACE6AADB299}"/>
              </a:ext>
            </a:extLst>
          </p:cNvPr>
          <p:cNvSpPr txBox="1"/>
          <p:nvPr/>
        </p:nvSpPr>
        <p:spPr>
          <a:xfrm>
            <a:off x="264215" y="2208651"/>
            <a:ext cx="15621760" cy="10064294"/>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4400" dirty="0">
                <a:latin typeface="Century Gothic"/>
                <a:ea typeface="Lato Light" charset="0"/>
                <a:cs typeface="Lato Light" charset="0"/>
              </a:rPr>
              <a:t>We use </a:t>
            </a:r>
            <a:r>
              <a:rPr lang="en-US" sz="4400" dirty="0" err="1">
                <a:latin typeface="Century Gothic"/>
                <a:ea typeface="Lato Light" charset="0"/>
                <a:cs typeface="Lato Light" charset="0"/>
              </a:rPr>
              <a:t>Reddit</a:t>
            </a:r>
            <a:r>
              <a:rPr lang="en-US" sz="4400" dirty="0">
                <a:latin typeface="Century Gothic"/>
                <a:ea typeface="Lato Light" charset="0"/>
                <a:cs typeface="Lato Light" charset="0"/>
              </a:rPr>
              <a:t> to demonstrate social media’s potential for public health applications. </a:t>
            </a:r>
          </a:p>
          <a:p>
            <a:pPr marL="1485717" lvl="1" indent="-571500">
              <a:buFont typeface="Arial" panose="020B0604020202020204" pitchFamily="34" charset="0"/>
              <a:buChar char="•"/>
            </a:pPr>
            <a:r>
              <a:rPr lang="en-US" sz="4000" dirty="0">
                <a:latin typeface="Century Gothic"/>
                <a:ea typeface="Lato Light" charset="0"/>
                <a:cs typeface="Lato Light" charset="0"/>
              </a:rPr>
              <a:t>First, we employ a </a:t>
            </a:r>
            <a:r>
              <a:rPr lang="en-US" sz="4000" dirty="0">
                <a:solidFill>
                  <a:srgbClr val="FF0000"/>
                </a:solidFill>
                <a:effectLst>
                  <a:outerShdw blurRad="38100" dist="38100" dir="2700000" algn="tl">
                    <a:srgbClr val="000000">
                      <a:alpha val="43137"/>
                    </a:srgbClr>
                  </a:outerShdw>
                </a:effectLst>
                <a:latin typeface="Century Gothic"/>
                <a:ea typeface="Lato Light" charset="0"/>
                <a:cs typeface="Lato Light" charset="0"/>
              </a:rPr>
              <a:t>lexicon-based approach </a:t>
            </a:r>
            <a:r>
              <a:rPr lang="en-US" sz="4000" dirty="0">
                <a:latin typeface="Century Gothic"/>
                <a:ea typeface="Lato Light" charset="0"/>
                <a:cs typeface="Lato Light" charset="0"/>
              </a:rPr>
              <a:t>to track the prevalence of keywords indicating public interest in most prevalent diseases such as prostate cancer, breast cancer, HIV, etc.) </a:t>
            </a:r>
          </a:p>
          <a:p>
            <a:pPr marL="1485717" lvl="1" indent="-571500">
              <a:buFont typeface="Arial" panose="020B0604020202020204" pitchFamily="34" charset="0"/>
              <a:buChar char="•"/>
            </a:pPr>
            <a:r>
              <a:rPr lang="en-US" sz="4000" dirty="0">
                <a:latin typeface="Century Gothic"/>
                <a:ea typeface="Lato Light" charset="0"/>
                <a:cs typeface="Lato Light" charset="0"/>
              </a:rPr>
              <a:t>Second  build relational taxonomy (ex. – medicine, treatment, and adherence all have specific topics but have relational discussions) of topical themes addressed within</a:t>
            </a:r>
          </a:p>
          <a:p>
            <a:pPr marL="1485717" lvl="1" indent="-571500">
              <a:buFont typeface="Arial" panose="020B0604020202020204" pitchFamily="34" charset="0"/>
              <a:buChar char="•"/>
            </a:pPr>
            <a:r>
              <a:rPr lang="en-US" sz="4000" dirty="0" smtClean="0">
                <a:latin typeface="Century Gothic"/>
                <a:ea typeface="Lato Light" charset="0"/>
                <a:cs typeface="Lato Light" charset="0"/>
              </a:rPr>
              <a:t>Third</a:t>
            </a:r>
            <a:r>
              <a:rPr lang="en-US" sz="4000" dirty="0">
                <a:latin typeface="Century Gothic"/>
                <a:ea typeface="Lato Light" charset="0"/>
                <a:cs typeface="Lato Light" charset="0"/>
              </a:rPr>
              <a:t>, , to better understand the public reactions, we use the </a:t>
            </a:r>
            <a:r>
              <a:rPr lang="en-US" sz="4000" dirty="0">
                <a:solidFill>
                  <a:srgbClr val="FF0000"/>
                </a:solidFill>
                <a:effectLst>
                  <a:outerShdw blurRad="38100" dist="38100" dir="2700000" algn="tl">
                    <a:srgbClr val="000000">
                      <a:alpha val="43137"/>
                    </a:srgbClr>
                  </a:outerShdw>
                </a:effectLst>
                <a:latin typeface="Century Gothic"/>
                <a:ea typeface="Lato Light" charset="0"/>
                <a:cs typeface="Lato Light" charset="0"/>
              </a:rPr>
              <a:t>Latent </a:t>
            </a:r>
            <a:r>
              <a:rPr lang="en-US" sz="4000" dirty="0" err="1">
                <a:solidFill>
                  <a:srgbClr val="FF0000"/>
                </a:solidFill>
                <a:effectLst>
                  <a:outerShdw blurRad="38100" dist="38100" dir="2700000" algn="tl">
                    <a:srgbClr val="000000">
                      <a:alpha val="43137"/>
                    </a:srgbClr>
                  </a:outerShdw>
                </a:effectLst>
                <a:latin typeface="Century Gothic"/>
                <a:ea typeface="Lato Light" charset="0"/>
                <a:cs typeface="Lato Light" charset="0"/>
              </a:rPr>
              <a:t>Dirichlet</a:t>
            </a:r>
            <a:r>
              <a:rPr lang="en-US" sz="4000" dirty="0">
                <a:solidFill>
                  <a:srgbClr val="FF0000"/>
                </a:solidFill>
                <a:effectLst>
                  <a:outerShdw blurRad="38100" dist="38100" dir="2700000" algn="tl">
                    <a:srgbClr val="000000">
                      <a:alpha val="43137"/>
                    </a:srgbClr>
                  </a:outerShdw>
                </a:effectLst>
                <a:latin typeface="Century Gothic"/>
                <a:ea typeface="Lato Light" charset="0"/>
                <a:cs typeface="Lato Light" charset="0"/>
              </a:rPr>
              <a:t> Allocation </a:t>
            </a:r>
            <a:r>
              <a:rPr lang="en-US" sz="4000" dirty="0">
                <a:latin typeface="Century Gothic"/>
                <a:ea typeface="Lato Light" charset="0"/>
                <a:cs typeface="Lato Light" charset="0"/>
              </a:rPr>
              <a:t>algorithm, to identify either the general themes or motivations for extreme changes in the volume of discussion over time. </a:t>
            </a:r>
          </a:p>
          <a:p>
            <a:pPr marL="1485717" lvl="1" indent="-571500">
              <a:buFont typeface="Arial" panose="020B0604020202020204" pitchFamily="34" charset="0"/>
              <a:buChar char="•"/>
            </a:pPr>
            <a:r>
              <a:rPr lang="en-US" sz="4000" dirty="0">
                <a:latin typeface="Century Gothic"/>
                <a:ea typeface="Lato Light" charset="0"/>
                <a:cs typeface="Lato Light" charset="0"/>
              </a:rPr>
              <a:t>Lastly, we discuss the implications of our findings for utilizing </a:t>
            </a:r>
            <a:r>
              <a:rPr lang="en-US" sz="4000" dirty="0" err="1">
                <a:latin typeface="Century Gothic"/>
                <a:ea typeface="Lato Light" charset="0"/>
                <a:cs typeface="Lato Light" charset="0"/>
              </a:rPr>
              <a:t>Reddit</a:t>
            </a:r>
            <a:r>
              <a:rPr lang="en-US" sz="4000" dirty="0">
                <a:latin typeface="Century Gothic"/>
                <a:ea typeface="Lato Light" charset="0"/>
                <a:cs typeface="Lato Light" charset="0"/>
              </a:rPr>
              <a:t> data for public health applications.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6694" y="3857179"/>
            <a:ext cx="7415529" cy="6767239"/>
          </a:xfrm>
          <a:prstGeom prst="rect">
            <a:avLst/>
          </a:prstGeom>
        </p:spPr>
      </p:pic>
      <p:sp>
        <p:nvSpPr>
          <p:cNvPr id="12" name="TextBox 11"/>
          <p:cNvSpPr txBox="1"/>
          <p:nvPr/>
        </p:nvSpPr>
        <p:spPr>
          <a:xfrm>
            <a:off x="685635" y="3329765"/>
            <a:ext cx="1040815" cy="2246769"/>
          </a:xfrm>
          <a:prstGeom prst="rect">
            <a:avLst/>
          </a:prstGeom>
          <a:noFill/>
        </p:spPr>
        <p:txBody>
          <a:bodyPr wrap="square" rtlCol="0">
            <a:spAutoFit/>
          </a:bodyPr>
          <a:lstStyle/>
          <a:p>
            <a:pPr defTabSz="731520"/>
            <a:r>
              <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3" name="TextBox 12"/>
          <p:cNvSpPr txBox="1"/>
          <p:nvPr/>
        </p:nvSpPr>
        <p:spPr>
          <a:xfrm>
            <a:off x="685633" y="5755808"/>
            <a:ext cx="1040815" cy="2246769"/>
          </a:xfrm>
          <a:prstGeom prst="rect">
            <a:avLst/>
          </a:prstGeom>
          <a:noFill/>
        </p:spPr>
        <p:txBody>
          <a:bodyPr wrap="square" rtlCol="0">
            <a:spAutoFit/>
          </a:bodyPr>
          <a:lstStyle/>
          <a:p>
            <a:pPr defTabSz="731520"/>
            <a:r>
              <a:rPr lang="en-US" sz="14000" dirty="0" smtClean="0">
                <a:solidFill>
                  <a:srgbClr val="002D43"/>
                </a:solidFill>
                <a:latin typeface="Amazon Ember" panose="020B0603020204020204" pitchFamily="34" charset="0"/>
                <a:ea typeface="Amazon Ember" panose="020B0603020204020204" pitchFamily="34" charset="0"/>
                <a:cs typeface="Amazon Ember" panose="020B0603020204020204" pitchFamily="34" charset="0"/>
              </a:rPr>
              <a:t>2</a:t>
            </a:r>
            <a:endPar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631284" y="8127823"/>
            <a:ext cx="1040815" cy="2246769"/>
          </a:xfrm>
          <a:prstGeom prst="rect">
            <a:avLst/>
          </a:prstGeom>
          <a:noFill/>
        </p:spPr>
        <p:txBody>
          <a:bodyPr wrap="square" rtlCol="0">
            <a:spAutoFit/>
          </a:bodyPr>
          <a:lstStyle/>
          <a:p>
            <a:pPr defTabSz="731520"/>
            <a:r>
              <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3</a:t>
            </a:r>
            <a:endPar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p:cNvSpPr txBox="1"/>
          <p:nvPr/>
        </p:nvSpPr>
        <p:spPr>
          <a:xfrm>
            <a:off x="532430" y="10343638"/>
            <a:ext cx="1040815" cy="2246769"/>
          </a:xfrm>
          <a:prstGeom prst="rect">
            <a:avLst/>
          </a:prstGeom>
          <a:noFill/>
        </p:spPr>
        <p:txBody>
          <a:bodyPr wrap="square" rtlCol="0">
            <a:spAutoFit/>
          </a:bodyPr>
          <a:lstStyle/>
          <a:p>
            <a:pPr defTabSz="731520"/>
            <a:r>
              <a:rPr lang="en-US" sz="14000" dirty="0" smtClean="0">
                <a:solidFill>
                  <a:srgbClr val="002D43"/>
                </a:solidFill>
                <a:latin typeface="Amazon Ember" panose="020B0603020204020204" pitchFamily="34" charset="0"/>
                <a:ea typeface="Amazon Ember" panose="020B0603020204020204" pitchFamily="34" charset="0"/>
                <a:cs typeface="Amazon Ember" panose="020B0603020204020204" pitchFamily="34" charset="0"/>
              </a:rPr>
              <a:t>4</a:t>
            </a:r>
            <a:endParaRPr lang="en-US" sz="140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076505" y="13151967"/>
            <a:ext cx="8227457" cy="339911"/>
          </a:xfrm>
        </p:spPr>
        <p:txBody>
          <a:bodyPr/>
          <a:lstStyle/>
          <a:p>
            <a:r>
              <a:rPr lang="en-US" dirty="0" smtClean="0"/>
              <a:t>@Saint Peter’s University</a:t>
            </a:r>
            <a:endParaRPr lang="en-US" dirty="0"/>
          </a:p>
        </p:txBody>
      </p:sp>
      <p:grpSp>
        <p:nvGrpSpPr>
          <p:cNvPr id="21" name="Group 20"/>
          <p:cNvGrpSpPr/>
          <p:nvPr/>
        </p:nvGrpSpPr>
        <p:grpSpPr>
          <a:xfrm>
            <a:off x="19952938" y="267186"/>
            <a:ext cx="3976665" cy="822976"/>
            <a:chOff x="19977652" y="193044"/>
            <a:chExt cx="3976665" cy="822976"/>
          </a:xfrm>
        </p:grpSpPr>
        <p:sp>
          <p:nvSpPr>
            <p:cNvPr id="22" name="Rectangle 21"/>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5061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Summarized Problem Statement</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8</a:t>
            </a:fld>
            <a:endParaRPr lang="en-US"/>
          </a:p>
        </p:txBody>
      </p:sp>
      <p:sp>
        <p:nvSpPr>
          <p:cNvPr id="7" name="Rectangle 6">
            <a:extLst>
              <a:ext uri="{FF2B5EF4-FFF2-40B4-BE49-F238E27FC236}">
                <a16:creationId xmlns:a16="http://schemas.microsoft.com/office/drawing/2014/main" id="{5E4339C7-B6C1-554A-A92D-9AB7DD5BBF8C}"/>
              </a:ext>
            </a:extLst>
          </p:cNvPr>
          <p:cNvSpPr/>
          <p:nvPr/>
        </p:nvSpPr>
        <p:spPr>
          <a:xfrm>
            <a:off x="-8213462" y="9834808"/>
            <a:ext cx="21083587" cy="1107996"/>
          </a:xfrm>
          <a:prstGeom prst="rect">
            <a:avLst/>
          </a:prstGeom>
        </p:spPr>
        <p:txBody>
          <a:bodyPr wrap="square">
            <a:spAutoFit/>
          </a:bodyPr>
          <a:lstStyle/>
          <a:p>
            <a:pPr algn="just"/>
            <a:endParaRPr lang="en-US" sz="6600" dirty="0"/>
          </a:p>
        </p:txBody>
      </p:sp>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894" r="55677"/>
          <a:stretch/>
        </p:blipFill>
        <p:spPr>
          <a:xfrm>
            <a:off x="0" y="4311511"/>
            <a:ext cx="7304817" cy="9407059"/>
          </a:xfrm>
          <a:prstGeom prst="rect">
            <a:avLst/>
          </a:prstGeom>
        </p:spPr>
      </p:pic>
      <p:pic>
        <p:nvPicPr>
          <p:cNvPr id="9" name="Picture 8"/>
          <p:cNvPicPr>
            <a:picLocks noChangeAspect="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6750733" y="2749183"/>
            <a:ext cx="3975213" cy="430802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92184" y="9708474"/>
            <a:ext cx="1422059" cy="1416504"/>
          </a:xfrm>
          <a:prstGeom prst="rect">
            <a:avLst/>
          </a:prstGeom>
        </p:spPr>
      </p:pic>
      <p:sp>
        <p:nvSpPr>
          <p:cNvPr id="14" name="Title 1"/>
          <p:cNvSpPr txBox="1">
            <a:spLocks/>
          </p:cNvSpPr>
          <p:nvPr/>
        </p:nvSpPr>
        <p:spPr>
          <a:xfrm>
            <a:off x="7837715" y="6794851"/>
            <a:ext cx="6048192"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dirty="0" smtClean="0">
                <a:solidFill>
                  <a:srgbClr val="FFC000"/>
                </a:solidFill>
              </a:rPr>
              <a:t>Cognitive Service/ Text Analytics/ Sentiment Analysis/ Key Phrase Extraction</a:t>
            </a:r>
            <a:endParaRPr kumimoji="0" lang="en-US" sz="38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endParaRPr>
          </a:p>
        </p:txBody>
      </p:sp>
      <p:sp>
        <p:nvSpPr>
          <p:cNvPr id="16" name="Title 1"/>
          <p:cNvSpPr txBox="1">
            <a:spLocks/>
          </p:cNvSpPr>
          <p:nvPr/>
        </p:nvSpPr>
        <p:spPr>
          <a:xfrm>
            <a:off x="15714243" y="6892436"/>
            <a:ext cx="6048192"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dirty="0" smtClean="0">
                <a:solidFill>
                  <a:schemeClr val="tx1"/>
                </a:solidFill>
              </a:rPr>
              <a:t>Deep Learning/Machine learning:</a:t>
            </a:r>
            <a:br>
              <a:rPr lang="en-US" dirty="0" smtClean="0">
                <a:solidFill>
                  <a:schemeClr val="tx1"/>
                </a:solidFill>
              </a:rPr>
            </a:br>
            <a:r>
              <a:rPr lang="en-US" dirty="0" smtClean="0">
                <a:solidFill>
                  <a:schemeClr val="tx1"/>
                </a:solidFill>
              </a:rPr>
              <a:t>- NLP</a:t>
            </a:r>
            <a:br>
              <a:rPr lang="en-US" dirty="0" smtClean="0">
                <a:solidFill>
                  <a:schemeClr val="tx1"/>
                </a:solidFill>
              </a:rPr>
            </a:br>
            <a:r>
              <a:rPr lang="en-US" dirty="0" smtClean="0">
                <a:solidFill>
                  <a:schemeClr val="tx1"/>
                </a:solidFill>
              </a:rPr>
              <a:t>- </a:t>
            </a:r>
            <a:endParaRPr kumimoji="0" lang="en-US" sz="3800" b="1" i="0" u="none" strike="noStrike" kern="1200" cap="none" spc="0" normalizeH="0" baseline="0" noProof="0" dirty="0">
              <a:ln>
                <a:noFill/>
              </a:ln>
              <a:solidFill>
                <a:schemeClr val="tx1"/>
              </a:solidFill>
              <a:effectLst/>
              <a:uLnTx/>
              <a:uFillTx/>
            </a:endParaRPr>
          </a:p>
        </p:txBody>
      </p:sp>
      <p:cxnSp>
        <p:nvCxnSpPr>
          <p:cNvPr id="18" name="Elbow Connector 17"/>
          <p:cNvCxnSpPr/>
          <p:nvPr/>
        </p:nvCxnSpPr>
        <p:spPr>
          <a:xfrm rot="10800000" flipV="1">
            <a:off x="15714243" y="9708474"/>
            <a:ext cx="3024096" cy="708252"/>
          </a:xfrm>
          <a:prstGeom prst="bentConnector3">
            <a:avLst>
              <a:gd name="adj1" fmla="val -7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a:off x="10861811" y="9113609"/>
            <a:ext cx="3430373" cy="1312755"/>
          </a:xfrm>
          <a:prstGeom prst="bentConnector3">
            <a:avLst>
              <a:gd name="adj1" fmla="val 496"/>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7774404" y="11279572"/>
            <a:ext cx="14457618"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i="1" dirty="0" err="1" smtClean="0">
                <a:solidFill>
                  <a:srgbClr val="0070C0"/>
                </a:solidFill>
                <a:effectLst>
                  <a:outerShdw blurRad="38100" dist="38100" dir="2700000" algn="tl">
                    <a:srgbClr val="000000">
                      <a:alpha val="43137"/>
                    </a:srgbClr>
                  </a:outerShdw>
                </a:effectLst>
              </a:rPr>
              <a:t>PatientCom</a:t>
            </a:r>
            <a:r>
              <a:rPr lang="en-US" dirty="0" smtClean="0">
                <a:solidFill>
                  <a:srgbClr val="0070C0"/>
                </a:solidFill>
              </a:rPr>
              <a:t> (Public Health Trend Collector)</a:t>
            </a:r>
            <a:r>
              <a:rPr lang="en-US" dirty="0" smtClean="0">
                <a:solidFill>
                  <a:srgbClr val="0070C0"/>
                </a:solidFill>
              </a:rPr>
              <a:t>:</a:t>
            </a:r>
            <a:br>
              <a:rPr lang="en-US" dirty="0" smtClean="0">
                <a:solidFill>
                  <a:srgbClr val="0070C0"/>
                </a:solidFill>
              </a:rPr>
            </a:br>
            <a:r>
              <a:rPr lang="en-US" dirty="0" smtClean="0">
                <a:solidFill>
                  <a:srgbClr val="0070C0"/>
                </a:solidFill>
              </a:rPr>
              <a:t> </a:t>
            </a:r>
            <a:r>
              <a:rPr lang="en-US" dirty="0">
                <a:solidFill>
                  <a:srgbClr val="0070C0"/>
                </a:solidFill>
              </a:rPr>
              <a:t>Hybrid Content-Based </a:t>
            </a:r>
            <a:r>
              <a:rPr lang="en-US" dirty="0" smtClean="0">
                <a:solidFill>
                  <a:srgbClr val="0070C0"/>
                </a:solidFill>
              </a:rPr>
              <a:t>Collaborative Corpus Filtering Engine </a:t>
            </a:r>
            <a:r>
              <a:rPr lang="en-US" dirty="0">
                <a:solidFill>
                  <a:srgbClr val="0070C0"/>
                </a:solidFill>
              </a:rPr>
              <a:t>with Web Scraping and Sentiment Analysis</a:t>
            </a:r>
            <a:endParaRPr kumimoji="0" lang="en-US" sz="3800" b="1" i="0" u="none" strike="noStrike" kern="1200" cap="none" spc="0" normalizeH="0" baseline="0" noProof="0" dirty="0">
              <a:ln>
                <a:noFill/>
              </a:ln>
              <a:solidFill>
                <a:srgbClr val="0070C0"/>
              </a:solidFill>
              <a:effectLst/>
              <a:uLnTx/>
              <a:uFillTx/>
            </a:endParaRPr>
          </a:p>
        </p:txBody>
      </p:sp>
      <p:grpSp>
        <p:nvGrpSpPr>
          <p:cNvPr id="17" name="Group 16"/>
          <p:cNvGrpSpPr/>
          <p:nvPr/>
        </p:nvGrpSpPr>
        <p:grpSpPr>
          <a:xfrm>
            <a:off x="20243689" y="152936"/>
            <a:ext cx="3976665" cy="822976"/>
            <a:chOff x="19977652" y="193044"/>
            <a:chExt cx="3976665" cy="822976"/>
          </a:xfrm>
        </p:grpSpPr>
        <p:sp>
          <p:nvSpPr>
            <p:cNvPr id="19" name="Rectangle 18"/>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Saint Peters University's Competitors, Revenue, Number of Employees,  Funding, Acquisitions &amp; News - Owler Company Profi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7">
            <a:clrChange>
              <a:clrFrom>
                <a:srgbClr val="FFFFFF"/>
              </a:clrFrom>
              <a:clrTo>
                <a:srgbClr val="FFFFFF">
                  <a:alpha val="0"/>
                </a:srgbClr>
              </a:clrTo>
            </a:clrChange>
          </a:blip>
          <a:stretch>
            <a:fillRect/>
          </a:stretch>
        </p:blipFill>
        <p:spPr>
          <a:xfrm>
            <a:off x="8966215" y="3391251"/>
            <a:ext cx="3664571" cy="3326303"/>
          </a:xfrm>
          <a:prstGeom prst="rect">
            <a:avLst/>
          </a:prstGeom>
        </p:spPr>
      </p:pic>
      <p:pic>
        <p:nvPicPr>
          <p:cNvPr id="1028" name="Picture 4" descr="Web Service Icons - Download Free Vector Icons | Noun Proj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7715" y="47583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adamyi/Word2Vec_Reddit: Pretrained word embeddings on Reddit corpus"/>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352" t="10813" r="4486" b="39457"/>
          <a:stretch/>
        </p:blipFill>
        <p:spPr bwMode="auto">
          <a:xfrm>
            <a:off x="13180768" y="8769450"/>
            <a:ext cx="3569965" cy="984523"/>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2">
            <a:extLst>
              <a:ext uri="{FF2B5EF4-FFF2-40B4-BE49-F238E27FC236}">
                <a16:creationId xmlns:a16="http://schemas.microsoft.com/office/drawing/2014/main" id="{A76CC8BC-B400-1040-8442-38B1041AB110}"/>
              </a:ext>
            </a:extLst>
          </p:cNvPr>
          <p:cNvSpPr txBox="1">
            <a:spLocks/>
          </p:cNvSpPr>
          <p:nvPr/>
        </p:nvSpPr>
        <p:spPr>
          <a:xfrm>
            <a:off x="8463268" y="13077825"/>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dirty="0" smtClean="0"/>
              <a:t>@Saint Peter’s University</a:t>
            </a:r>
            <a:endParaRPr lang="en-US" dirty="0"/>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0835" y="10770638"/>
            <a:ext cx="3325012" cy="2773547"/>
          </a:xfrm>
          <a:prstGeom prst="rect">
            <a:avLst/>
          </a:prstGeom>
          <a:ln>
            <a:solidFill>
              <a:srgbClr val="92D050"/>
            </a:solidFill>
          </a:ln>
        </p:spPr>
      </p:pic>
    </p:spTree>
    <p:extLst>
      <p:ext uri="{BB962C8B-B14F-4D97-AF65-F5344CB8AC3E}">
        <p14:creationId xmlns:p14="http://schemas.microsoft.com/office/powerpoint/2010/main" val="33486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a:t>ARCHITECTURE</a:t>
            </a:r>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9</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931989"/>
            <a:ext cx="11418887" cy="596198"/>
          </a:xfrm>
        </p:spPr>
        <p:txBody>
          <a:bodyPr/>
          <a:lstStyle/>
          <a:p>
            <a:r>
              <a:rPr lang="en-US" sz="3600" spc="600" dirty="0">
                <a:solidFill>
                  <a:schemeClr val="accent1"/>
                </a:solidFill>
              </a:rPr>
              <a:t>HIGH LEVEL SYSTEM ARCHITECTURE</a:t>
            </a:r>
          </a:p>
        </p:txBody>
      </p:sp>
      <p:sp>
        <p:nvSpPr>
          <p:cNvPr id="7"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50647" y="13176681"/>
            <a:ext cx="8227457" cy="339911"/>
          </a:xfrm>
        </p:spPr>
        <p:txBody>
          <a:bodyPr/>
          <a:lstStyle/>
          <a:p>
            <a:r>
              <a:rPr lang="en-US" dirty="0" smtClean="0"/>
              <a:t>@Saint Peter’s University</a:t>
            </a:r>
            <a:endParaRPr lang="en-US" dirty="0"/>
          </a:p>
        </p:txBody>
      </p:sp>
      <p:grpSp>
        <p:nvGrpSpPr>
          <p:cNvPr id="8" name="Group 7"/>
          <p:cNvGrpSpPr/>
          <p:nvPr/>
        </p:nvGrpSpPr>
        <p:grpSpPr>
          <a:xfrm>
            <a:off x="20027080" y="291900"/>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144" y="4508400"/>
            <a:ext cx="14724108" cy="5751870"/>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4141743"/>
            <a:ext cx="9412576" cy="7054725"/>
          </a:xfrm>
          <a:prstGeom prst="rect">
            <a:avLst/>
          </a:prstGeom>
        </p:spPr>
      </p:pic>
      <p:cxnSp>
        <p:nvCxnSpPr>
          <p:cNvPr id="14" name="Straight Connector 13"/>
          <p:cNvCxnSpPr/>
          <p:nvPr/>
        </p:nvCxnSpPr>
        <p:spPr>
          <a:xfrm>
            <a:off x="8150647" y="2528187"/>
            <a:ext cx="4113728" cy="10549638"/>
          </a:xfrm>
          <a:prstGeom prst="line">
            <a:avLst/>
          </a:prstGeom>
          <a:ln/>
        </p:spPr>
        <p:style>
          <a:lnRef idx="1">
            <a:schemeClr val="accent5"/>
          </a:lnRef>
          <a:fillRef idx="0">
            <a:schemeClr val="accent5"/>
          </a:fillRef>
          <a:effectRef idx="0">
            <a:schemeClr val="accent5"/>
          </a:effectRef>
          <a:fontRef idx="minor">
            <a:schemeClr val="tx1"/>
          </a:fontRef>
        </p:style>
      </p:cxnSp>
      <p:sp>
        <p:nvSpPr>
          <p:cNvPr id="15" name="Rectangle 14"/>
          <p:cNvSpPr/>
          <p:nvPr/>
        </p:nvSpPr>
        <p:spPr>
          <a:xfrm>
            <a:off x="3662718" y="11084271"/>
            <a:ext cx="2720617" cy="584775"/>
          </a:xfrm>
          <a:prstGeom prst="rect">
            <a:avLst/>
          </a:prstGeom>
        </p:spPr>
        <p:txBody>
          <a:bodyPr wrap="none">
            <a:spAutoFit/>
          </a:bodyPr>
          <a:lstStyle/>
          <a:p>
            <a:r>
              <a:rPr lang="en-US" sz="3200" b="1" dirty="0" smtClean="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rPr>
              <a:t>Theoretically</a:t>
            </a:r>
            <a:endParaRPr lang="en-US" sz="3200" b="1" dirty="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p:cNvSpPr/>
          <p:nvPr/>
        </p:nvSpPr>
        <p:spPr>
          <a:xfrm>
            <a:off x="16927691" y="11084272"/>
            <a:ext cx="2209259" cy="584775"/>
          </a:xfrm>
          <a:prstGeom prst="rect">
            <a:avLst/>
          </a:prstGeom>
        </p:spPr>
        <p:txBody>
          <a:bodyPr wrap="none">
            <a:spAutoFit/>
          </a:bodyPr>
          <a:lstStyle/>
          <a:p>
            <a:r>
              <a:rPr lang="en-US" sz="3200" b="1" dirty="0" smtClean="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rPr>
              <a:t>Practically</a:t>
            </a:r>
            <a:endParaRPr lang="en-US" sz="3200" b="1" dirty="0">
              <a:solidFill>
                <a:schemeClr val="bg2">
                  <a:lumMod val="9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6770805"/>
      </p:ext>
    </p:extLst>
  </p:cSld>
  <p:clrMapOvr>
    <a:masterClrMapping/>
  </p:clrMapOvr>
  <mc:AlternateContent xmlns:mc="http://schemas.openxmlformats.org/markup-compatibility/2006">
    <mc:Choice xmlns:p14="http://schemas.microsoft.com/office/powerpoint/2010/main" Requires="p14">
      <p:transition p14:dur="0" advTm="2222"/>
    </mc:Choice>
    <mc:Fallback>
      <p:transition advTm="2222"/>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FD Theme">
      <a:dk1>
        <a:srgbClr val="000000"/>
      </a:dk1>
      <a:lt1>
        <a:srgbClr val="FFFFFF"/>
      </a:lt1>
      <a:dk2>
        <a:srgbClr val="000000"/>
      </a:dk2>
      <a:lt2>
        <a:srgbClr val="E7E6E6"/>
      </a:lt2>
      <a:accent1>
        <a:srgbClr val="480864"/>
      </a:accent1>
      <a:accent2>
        <a:srgbClr val="B2B2B2"/>
      </a:accent2>
      <a:accent3>
        <a:srgbClr val="B80CA3"/>
      </a:accent3>
      <a:accent4>
        <a:srgbClr val="B2B2B2"/>
      </a:accent4>
      <a:accent5>
        <a:srgbClr val="B2B2B2"/>
      </a:accent5>
      <a:accent6>
        <a:srgbClr val="DDDDDD"/>
      </a:accent6>
      <a:hlink>
        <a:srgbClr val="000000"/>
      </a:hlink>
      <a:folHlink>
        <a:srgbClr val="000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04762EA64C3045BF9782BCEB664D01" ma:contentTypeVersion="45" ma:contentTypeDescription="Create a new document." ma:contentTypeScope="" ma:versionID="df932bd84561fda985d71a392f7fe1e6">
  <xsd:schema xmlns:xsd="http://www.w3.org/2001/XMLSchema" xmlns:xs="http://www.w3.org/2001/XMLSchema" xmlns:p="http://schemas.microsoft.com/office/2006/metadata/properties" xmlns:ns1="http://schemas.microsoft.com/sharepoint/v3" xmlns:ns2="975e4e79-20e3-4fa3-9061-eab8469b6744" xmlns:ns3="37d8f905-3870-4afc-a4a2-00ed2208b177" targetNamespace="http://schemas.microsoft.com/office/2006/metadata/properties" ma:root="true" ma:fieldsID="092413d136480c147f35a65de69d1f34" ns1:_="" ns2:_="" ns3:_="">
    <xsd:import namespace="http://schemas.microsoft.com/sharepoint/v3"/>
    <xsd:import namespace="975e4e79-20e3-4fa3-9061-eab8469b6744"/>
    <xsd:import namespace="37d8f905-3870-4afc-a4a2-00ed2208b1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1:PublishingStartDate" minOccurs="0"/>
                <xsd:element ref="ns1:PublishingExpirationDate"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5e4e79-20e3-4fa3-9061-eab8469b6744" elementFormDefault="qualified">
    <xsd:import namespace="http://schemas.microsoft.com/office/2006/documentManagement/types"/>
    <xsd:import namespace="http://schemas.microsoft.com/office/infopath/2007/PartnerControls"/>
    <xsd:element name="MediaServiceMetadata" ma:index="2" nillable="true" ma:displayName="MediaServiceMetadata" ma:hidden="true" ma:internalName="MediaServiceMetadata" ma:readOnly="true">
      <xsd:simpleType>
        <xsd:restriction base="dms:Note"/>
      </xsd:simpleType>
    </xsd:element>
    <xsd:element name="MediaServiceFastMetadata" ma:index="3" nillable="true" ma:displayName="MediaServiceFastMetadata" ma:hidden="true" ma:internalName="MediaServiceFastMetadata" ma:readOnly="true">
      <xsd:simpleType>
        <xsd:restriction base="dms:Note"/>
      </xsd:simpleType>
    </xsd:element>
    <xsd:element name="MediaServiceDateTaken" ma:index="4" nillable="true" ma:displayName="MediaServiceDateTaken" ma:hidden="true" ma:internalName="MediaServiceDateTaken" ma:readOnly="true">
      <xsd:simpleType>
        <xsd:restriction base="dms:Text"/>
      </xsd:simpleType>
    </xsd:element>
    <xsd:element name="MediaServiceAutoTags" ma:index="5" nillable="true" ma:displayName="MediaServiceAutoTags" ma:internalName="MediaServiceAutoTags" ma:readOnly="true">
      <xsd:simpleType>
        <xsd:restriction base="dms:Text"/>
      </xsd:simpleType>
    </xsd:element>
    <xsd:element name="MediaServiceOCR" ma:index="6" nillable="true" ma:displayName="MediaServiceOCR" ma:internalName="MediaServiceOCR" ma:readOnly="true">
      <xsd:simpleType>
        <xsd:restriction base="dms:Note">
          <xsd:maxLength value="255"/>
        </xsd:restriction>
      </xsd:simpleType>
    </xsd:element>
    <xsd:element name="MediaServiceLocation" ma:index="7" nillable="true" ma:displayName="MediaServic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d8f905-3870-4afc-a4a2-00ed2208b17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26736E-6F4F-4D5D-BDEE-E2ECE3B575D9}">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37d8f905-3870-4afc-a4a2-00ed2208b177"/>
    <ds:schemaRef ds:uri="975e4e79-20e3-4fa3-9061-eab8469b6744"/>
    <ds:schemaRef ds:uri="http://www.w3.org/XML/1998/namespace"/>
  </ds:schemaRefs>
</ds:datastoreItem>
</file>

<file path=customXml/itemProps2.xml><?xml version="1.0" encoding="utf-8"?>
<ds:datastoreItem xmlns:ds="http://schemas.openxmlformats.org/officeDocument/2006/customXml" ds:itemID="{BBFD34F8-56F2-44A7-A9BA-C5352DFF32D0}">
  <ds:schemaRefs>
    <ds:schemaRef ds:uri="http://schemas.microsoft.com/sharepoint/v3/contenttype/forms"/>
  </ds:schemaRefs>
</ds:datastoreItem>
</file>

<file path=customXml/itemProps3.xml><?xml version="1.0" encoding="utf-8"?>
<ds:datastoreItem xmlns:ds="http://schemas.openxmlformats.org/officeDocument/2006/customXml" ds:itemID="{0C5809C0-A63E-44E1-A923-677A4BF336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75e4e79-20e3-4fa3-9061-eab8469b6744"/>
    <ds:schemaRef ds:uri="37d8f905-3870-4afc-a4a2-00ed2208b1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17339</TotalTime>
  <Words>3355</Words>
  <Application>Microsoft Office PowerPoint</Application>
  <PresentationFormat>Custom</PresentationFormat>
  <Paragraphs>247</Paragraphs>
  <Slides>19</Slides>
  <Notes>17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vt:i4>
      </vt:variant>
    </vt:vector>
  </HeadingPairs>
  <TitlesOfParts>
    <vt:vector size="36" baseType="lpstr">
      <vt:lpstr>Amazon Ember</vt:lpstr>
      <vt:lpstr>Amazon Ember Regular</vt:lpstr>
      <vt:lpstr>Arial</vt:lpstr>
      <vt:lpstr>Calibri</vt:lpstr>
      <vt:lpstr>Calibri Bold</vt:lpstr>
      <vt:lpstr>Calibri Light</vt:lpstr>
      <vt:lpstr>Century Gothic</vt:lpstr>
      <vt:lpstr>Gill Sans</vt:lpstr>
      <vt:lpstr>Lato Hairline</vt:lpstr>
      <vt:lpstr>Lato Light</vt:lpstr>
      <vt:lpstr>Montserrat</vt:lpstr>
      <vt:lpstr>Montserrat Extra</vt:lpstr>
      <vt:lpstr>Montserrat Semi</vt:lpstr>
      <vt:lpstr>Rockwell Condensed</vt:lpstr>
      <vt:lpstr>Source Sans Pro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Mohanned</dc:creator>
  <cp:lastModifiedBy>Mastouri, Reda</cp:lastModifiedBy>
  <cp:revision>427</cp:revision>
  <dcterms:created xsi:type="dcterms:W3CDTF">2017-06-02T19:26:04Z</dcterms:created>
  <dcterms:modified xsi:type="dcterms:W3CDTF">2021-09-16T03:05:36Z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0x010100FE04762EA64C3045BF9782BCEB664D01</vt:lpwstr>
  </property>
</Properties>
</file>